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74" r:id="rId6"/>
    <p:sldId id="275" r:id="rId7"/>
    <p:sldId id="278" r:id="rId8"/>
    <p:sldId id="279" r:id="rId9"/>
    <p:sldId id="282" r:id="rId10"/>
    <p:sldId id="283" r:id="rId11"/>
    <p:sldId id="261" r:id="rId12"/>
    <p:sldId id="284" r:id="rId13"/>
    <p:sldId id="285"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8" d="100"/>
          <a:sy n="68" d="100"/>
        </p:scale>
        <p:origin x="81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EDB2-F87F-4661-9B8D-6CDC301DDF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0BA520-E103-4D7D-9037-00AC1D2F77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63AE4-7E3A-4CB1-8287-CE388F170E4B}"/>
              </a:ext>
            </a:extLst>
          </p:cNvPr>
          <p:cNvSpPr>
            <a:spLocks noGrp="1"/>
          </p:cNvSpPr>
          <p:nvPr>
            <p:ph type="dt" sz="half" idx="10"/>
          </p:nvPr>
        </p:nvSpPr>
        <p:spPr/>
        <p:txBody>
          <a:bodyPr/>
          <a:lstStyle/>
          <a:p>
            <a:fld id="{3F1C1E73-507E-47D0-8011-09ADBFD61F14}" type="datetimeFigureOut">
              <a:rPr lang="en-US" smtClean="0"/>
              <a:t>4/8/2022</a:t>
            </a:fld>
            <a:endParaRPr lang="en-US"/>
          </a:p>
        </p:txBody>
      </p:sp>
      <p:sp>
        <p:nvSpPr>
          <p:cNvPr id="5" name="Footer Placeholder 4">
            <a:extLst>
              <a:ext uri="{FF2B5EF4-FFF2-40B4-BE49-F238E27FC236}">
                <a16:creationId xmlns:a16="http://schemas.microsoft.com/office/drawing/2014/main" id="{6254C384-2F29-4307-A2C5-3593D7C4B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64C51-5FB7-49E0-93F0-D986840E60AB}"/>
              </a:ext>
            </a:extLst>
          </p:cNvPr>
          <p:cNvSpPr>
            <a:spLocks noGrp="1"/>
          </p:cNvSpPr>
          <p:nvPr>
            <p:ph type="sldNum" sz="quarter" idx="12"/>
          </p:nvPr>
        </p:nvSpPr>
        <p:spPr/>
        <p:txBody>
          <a:bodyPr/>
          <a:lstStyle/>
          <a:p>
            <a:fld id="{D2A5139E-830E-4C51-A711-02566EC0BC98}" type="slidenum">
              <a:rPr lang="en-US" smtClean="0"/>
              <a:t>‹#›</a:t>
            </a:fld>
            <a:endParaRPr lang="en-US"/>
          </a:p>
        </p:txBody>
      </p:sp>
    </p:spTree>
    <p:extLst>
      <p:ext uri="{BB962C8B-B14F-4D97-AF65-F5344CB8AC3E}">
        <p14:creationId xmlns:p14="http://schemas.microsoft.com/office/powerpoint/2010/main" val="402148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9530-1790-444F-8847-1CE334C232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05C245-4462-4D49-AB82-4AEA9F2659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D68B9-E970-41A5-A78E-07205D444FBA}"/>
              </a:ext>
            </a:extLst>
          </p:cNvPr>
          <p:cNvSpPr>
            <a:spLocks noGrp="1"/>
          </p:cNvSpPr>
          <p:nvPr>
            <p:ph type="dt" sz="half" idx="10"/>
          </p:nvPr>
        </p:nvSpPr>
        <p:spPr/>
        <p:txBody>
          <a:bodyPr/>
          <a:lstStyle/>
          <a:p>
            <a:fld id="{3F1C1E73-507E-47D0-8011-09ADBFD61F14}" type="datetimeFigureOut">
              <a:rPr lang="en-US" smtClean="0"/>
              <a:t>4/8/2022</a:t>
            </a:fld>
            <a:endParaRPr lang="en-US"/>
          </a:p>
        </p:txBody>
      </p:sp>
      <p:sp>
        <p:nvSpPr>
          <p:cNvPr id="5" name="Footer Placeholder 4">
            <a:extLst>
              <a:ext uri="{FF2B5EF4-FFF2-40B4-BE49-F238E27FC236}">
                <a16:creationId xmlns:a16="http://schemas.microsoft.com/office/drawing/2014/main" id="{2C54E79B-720C-43C3-8F27-D329CEFBC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304B9-7EE6-41EC-934A-B40FBAEF6B4F}"/>
              </a:ext>
            </a:extLst>
          </p:cNvPr>
          <p:cNvSpPr>
            <a:spLocks noGrp="1"/>
          </p:cNvSpPr>
          <p:nvPr>
            <p:ph type="sldNum" sz="quarter" idx="12"/>
          </p:nvPr>
        </p:nvSpPr>
        <p:spPr/>
        <p:txBody>
          <a:bodyPr/>
          <a:lstStyle/>
          <a:p>
            <a:fld id="{D2A5139E-830E-4C51-A711-02566EC0BC98}" type="slidenum">
              <a:rPr lang="en-US" smtClean="0"/>
              <a:t>‹#›</a:t>
            </a:fld>
            <a:endParaRPr lang="en-US"/>
          </a:p>
        </p:txBody>
      </p:sp>
    </p:spTree>
    <p:extLst>
      <p:ext uri="{BB962C8B-B14F-4D97-AF65-F5344CB8AC3E}">
        <p14:creationId xmlns:p14="http://schemas.microsoft.com/office/powerpoint/2010/main" val="26493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933BF0-A219-4C9F-B967-C20BC69567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D0D33-54A8-437B-835D-5146E3EFC4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D5CF5-36CA-499F-818A-6C3A31FD2430}"/>
              </a:ext>
            </a:extLst>
          </p:cNvPr>
          <p:cNvSpPr>
            <a:spLocks noGrp="1"/>
          </p:cNvSpPr>
          <p:nvPr>
            <p:ph type="dt" sz="half" idx="10"/>
          </p:nvPr>
        </p:nvSpPr>
        <p:spPr/>
        <p:txBody>
          <a:bodyPr/>
          <a:lstStyle/>
          <a:p>
            <a:fld id="{3F1C1E73-507E-47D0-8011-09ADBFD61F14}" type="datetimeFigureOut">
              <a:rPr lang="en-US" smtClean="0"/>
              <a:t>4/8/2022</a:t>
            </a:fld>
            <a:endParaRPr lang="en-US"/>
          </a:p>
        </p:txBody>
      </p:sp>
      <p:sp>
        <p:nvSpPr>
          <p:cNvPr id="5" name="Footer Placeholder 4">
            <a:extLst>
              <a:ext uri="{FF2B5EF4-FFF2-40B4-BE49-F238E27FC236}">
                <a16:creationId xmlns:a16="http://schemas.microsoft.com/office/drawing/2014/main" id="{3FDEA8AD-9989-4012-8C26-1B42EF1D3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01399-24DC-4DE3-8013-64D25AEB6A95}"/>
              </a:ext>
            </a:extLst>
          </p:cNvPr>
          <p:cNvSpPr>
            <a:spLocks noGrp="1"/>
          </p:cNvSpPr>
          <p:nvPr>
            <p:ph type="sldNum" sz="quarter" idx="12"/>
          </p:nvPr>
        </p:nvSpPr>
        <p:spPr/>
        <p:txBody>
          <a:bodyPr/>
          <a:lstStyle/>
          <a:p>
            <a:fld id="{D2A5139E-830E-4C51-A711-02566EC0BC98}" type="slidenum">
              <a:rPr lang="en-US" smtClean="0"/>
              <a:t>‹#›</a:t>
            </a:fld>
            <a:endParaRPr lang="en-US"/>
          </a:p>
        </p:txBody>
      </p:sp>
    </p:spTree>
    <p:extLst>
      <p:ext uri="{BB962C8B-B14F-4D97-AF65-F5344CB8AC3E}">
        <p14:creationId xmlns:p14="http://schemas.microsoft.com/office/powerpoint/2010/main" val="327652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F56F-3910-46BC-BEBD-786342A0EB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167235-C903-4ED5-B949-780ADC91F7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657C3F-DA60-4BF5-AAA8-FF34BB28C4DA}"/>
              </a:ext>
            </a:extLst>
          </p:cNvPr>
          <p:cNvSpPr>
            <a:spLocks noGrp="1"/>
          </p:cNvSpPr>
          <p:nvPr>
            <p:ph type="dt" sz="half" idx="10"/>
          </p:nvPr>
        </p:nvSpPr>
        <p:spPr/>
        <p:txBody>
          <a:bodyPr/>
          <a:lstStyle/>
          <a:p>
            <a:fld id="{3F1C1E73-507E-47D0-8011-09ADBFD61F14}" type="datetimeFigureOut">
              <a:rPr lang="en-US" smtClean="0"/>
              <a:t>4/8/2022</a:t>
            </a:fld>
            <a:endParaRPr lang="en-US"/>
          </a:p>
        </p:txBody>
      </p:sp>
      <p:sp>
        <p:nvSpPr>
          <p:cNvPr id="5" name="Footer Placeholder 4">
            <a:extLst>
              <a:ext uri="{FF2B5EF4-FFF2-40B4-BE49-F238E27FC236}">
                <a16:creationId xmlns:a16="http://schemas.microsoft.com/office/drawing/2014/main" id="{266DAC62-7CB4-4BF2-B2F4-DE010B3B9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40D2A5-0261-4B44-AA43-AC3474BE4519}"/>
              </a:ext>
            </a:extLst>
          </p:cNvPr>
          <p:cNvSpPr>
            <a:spLocks noGrp="1"/>
          </p:cNvSpPr>
          <p:nvPr>
            <p:ph type="sldNum" sz="quarter" idx="12"/>
          </p:nvPr>
        </p:nvSpPr>
        <p:spPr/>
        <p:txBody>
          <a:bodyPr/>
          <a:lstStyle/>
          <a:p>
            <a:fld id="{D2A5139E-830E-4C51-A711-02566EC0BC98}" type="slidenum">
              <a:rPr lang="en-US" smtClean="0"/>
              <a:t>‹#›</a:t>
            </a:fld>
            <a:endParaRPr lang="en-US"/>
          </a:p>
        </p:txBody>
      </p:sp>
    </p:spTree>
    <p:extLst>
      <p:ext uri="{BB962C8B-B14F-4D97-AF65-F5344CB8AC3E}">
        <p14:creationId xmlns:p14="http://schemas.microsoft.com/office/powerpoint/2010/main" val="263389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0213B-B4A8-494A-9078-937D2D35A1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F4C683-E2F5-4865-A086-B0289B20A3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53ADCE-293C-4DFE-A554-94AD2E14C2DA}"/>
              </a:ext>
            </a:extLst>
          </p:cNvPr>
          <p:cNvSpPr>
            <a:spLocks noGrp="1"/>
          </p:cNvSpPr>
          <p:nvPr>
            <p:ph type="dt" sz="half" idx="10"/>
          </p:nvPr>
        </p:nvSpPr>
        <p:spPr/>
        <p:txBody>
          <a:bodyPr/>
          <a:lstStyle/>
          <a:p>
            <a:fld id="{3F1C1E73-507E-47D0-8011-09ADBFD61F14}" type="datetimeFigureOut">
              <a:rPr lang="en-US" smtClean="0"/>
              <a:t>4/8/2022</a:t>
            </a:fld>
            <a:endParaRPr lang="en-US"/>
          </a:p>
        </p:txBody>
      </p:sp>
      <p:sp>
        <p:nvSpPr>
          <p:cNvPr id="5" name="Footer Placeholder 4">
            <a:extLst>
              <a:ext uri="{FF2B5EF4-FFF2-40B4-BE49-F238E27FC236}">
                <a16:creationId xmlns:a16="http://schemas.microsoft.com/office/drawing/2014/main" id="{4F18D790-11CB-41E7-B9A9-12027A205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B6A77-5253-4E39-9FE7-8DDEB023AD48}"/>
              </a:ext>
            </a:extLst>
          </p:cNvPr>
          <p:cNvSpPr>
            <a:spLocks noGrp="1"/>
          </p:cNvSpPr>
          <p:nvPr>
            <p:ph type="sldNum" sz="quarter" idx="12"/>
          </p:nvPr>
        </p:nvSpPr>
        <p:spPr/>
        <p:txBody>
          <a:bodyPr/>
          <a:lstStyle/>
          <a:p>
            <a:fld id="{D2A5139E-830E-4C51-A711-02566EC0BC98}" type="slidenum">
              <a:rPr lang="en-US" smtClean="0"/>
              <a:t>‹#›</a:t>
            </a:fld>
            <a:endParaRPr lang="en-US"/>
          </a:p>
        </p:txBody>
      </p:sp>
    </p:spTree>
    <p:extLst>
      <p:ext uri="{BB962C8B-B14F-4D97-AF65-F5344CB8AC3E}">
        <p14:creationId xmlns:p14="http://schemas.microsoft.com/office/powerpoint/2010/main" val="92746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0E8E5-2A26-4B01-BF75-E0E26B7E39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B72041-394C-4540-8F63-195F7AB266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A7E53D-1554-4E20-BEBB-FDD5553D05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5951F6-7936-4526-BB27-6167463D91BA}"/>
              </a:ext>
            </a:extLst>
          </p:cNvPr>
          <p:cNvSpPr>
            <a:spLocks noGrp="1"/>
          </p:cNvSpPr>
          <p:nvPr>
            <p:ph type="dt" sz="half" idx="10"/>
          </p:nvPr>
        </p:nvSpPr>
        <p:spPr/>
        <p:txBody>
          <a:bodyPr/>
          <a:lstStyle/>
          <a:p>
            <a:fld id="{3F1C1E73-507E-47D0-8011-09ADBFD61F14}" type="datetimeFigureOut">
              <a:rPr lang="en-US" smtClean="0"/>
              <a:t>4/8/2022</a:t>
            </a:fld>
            <a:endParaRPr lang="en-US"/>
          </a:p>
        </p:txBody>
      </p:sp>
      <p:sp>
        <p:nvSpPr>
          <p:cNvPr id="6" name="Footer Placeholder 5">
            <a:extLst>
              <a:ext uri="{FF2B5EF4-FFF2-40B4-BE49-F238E27FC236}">
                <a16:creationId xmlns:a16="http://schemas.microsoft.com/office/drawing/2014/main" id="{D27AD088-81EA-4066-8AEE-7B2705E4B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50428-3C20-4272-AF90-4A60F2CC31FF}"/>
              </a:ext>
            </a:extLst>
          </p:cNvPr>
          <p:cNvSpPr>
            <a:spLocks noGrp="1"/>
          </p:cNvSpPr>
          <p:nvPr>
            <p:ph type="sldNum" sz="quarter" idx="12"/>
          </p:nvPr>
        </p:nvSpPr>
        <p:spPr/>
        <p:txBody>
          <a:bodyPr/>
          <a:lstStyle/>
          <a:p>
            <a:fld id="{D2A5139E-830E-4C51-A711-02566EC0BC98}" type="slidenum">
              <a:rPr lang="en-US" smtClean="0"/>
              <a:t>‹#›</a:t>
            </a:fld>
            <a:endParaRPr lang="en-US"/>
          </a:p>
        </p:txBody>
      </p:sp>
    </p:spTree>
    <p:extLst>
      <p:ext uri="{BB962C8B-B14F-4D97-AF65-F5344CB8AC3E}">
        <p14:creationId xmlns:p14="http://schemas.microsoft.com/office/powerpoint/2010/main" val="413642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E08E7-2691-4C37-8B46-3837E95F9D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4750A6-F65D-4BE4-996A-C70915FA7E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2781B0-AE78-455F-9E11-F861988D6C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77819C-89DD-41EE-9BBE-6FFD977946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EB0378-1398-45D3-81E6-C25F88FC18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FE8109-08FE-432F-B06B-8A39ABB96904}"/>
              </a:ext>
            </a:extLst>
          </p:cNvPr>
          <p:cNvSpPr>
            <a:spLocks noGrp="1"/>
          </p:cNvSpPr>
          <p:nvPr>
            <p:ph type="dt" sz="half" idx="10"/>
          </p:nvPr>
        </p:nvSpPr>
        <p:spPr/>
        <p:txBody>
          <a:bodyPr/>
          <a:lstStyle/>
          <a:p>
            <a:fld id="{3F1C1E73-507E-47D0-8011-09ADBFD61F14}" type="datetimeFigureOut">
              <a:rPr lang="en-US" smtClean="0"/>
              <a:t>4/8/2022</a:t>
            </a:fld>
            <a:endParaRPr lang="en-US"/>
          </a:p>
        </p:txBody>
      </p:sp>
      <p:sp>
        <p:nvSpPr>
          <p:cNvPr id="8" name="Footer Placeholder 7">
            <a:extLst>
              <a:ext uri="{FF2B5EF4-FFF2-40B4-BE49-F238E27FC236}">
                <a16:creationId xmlns:a16="http://schemas.microsoft.com/office/drawing/2014/main" id="{F17EB69D-078B-427C-9069-29790B09A7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28D438-2BC0-4315-8867-5A42D18F0613}"/>
              </a:ext>
            </a:extLst>
          </p:cNvPr>
          <p:cNvSpPr>
            <a:spLocks noGrp="1"/>
          </p:cNvSpPr>
          <p:nvPr>
            <p:ph type="sldNum" sz="quarter" idx="12"/>
          </p:nvPr>
        </p:nvSpPr>
        <p:spPr/>
        <p:txBody>
          <a:bodyPr/>
          <a:lstStyle/>
          <a:p>
            <a:fld id="{D2A5139E-830E-4C51-A711-02566EC0BC98}" type="slidenum">
              <a:rPr lang="en-US" smtClean="0"/>
              <a:t>‹#›</a:t>
            </a:fld>
            <a:endParaRPr lang="en-US"/>
          </a:p>
        </p:txBody>
      </p:sp>
    </p:spTree>
    <p:extLst>
      <p:ext uri="{BB962C8B-B14F-4D97-AF65-F5344CB8AC3E}">
        <p14:creationId xmlns:p14="http://schemas.microsoft.com/office/powerpoint/2010/main" val="320852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6D7FA-FB49-4FB1-AB8C-121F41B382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223BE5-C1CD-4EE5-B6FE-263E4D433D0F}"/>
              </a:ext>
            </a:extLst>
          </p:cNvPr>
          <p:cNvSpPr>
            <a:spLocks noGrp="1"/>
          </p:cNvSpPr>
          <p:nvPr>
            <p:ph type="dt" sz="half" idx="10"/>
          </p:nvPr>
        </p:nvSpPr>
        <p:spPr/>
        <p:txBody>
          <a:bodyPr/>
          <a:lstStyle/>
          <a:p>
            <a:fld id="{3F1C1E73-507E-47D0-8011-09ADBFD61F14}" type="datetimeFigureOut">
              <a:rPr lang="en-US" smtClean="0"/>
              <a:t>4/8/2022</a:t>
            </a:fld>
            <a:endParaRPr lang="en-US"/>
          </a:p>
        </p:txBody>
      </p:sp>
      <p:sp>
        <p:nvSpPr>
          <p:cNvPr id="4" name="Footer Placeholder 3">
            <a:extLst>
              <a:ext uri="{FF2B5EF4-FFF2-40B4-BE49-F238E27FC236}">
                <a16:creationId xmlns:a16="http://schemas.microsoft.com/office/drawing/2014/main" id="{D06F039F-900C-4AB1-99EC-EA62E97F2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19C978-A52E-4AFB-A570-C5FD48CC6187}"/>
              </a:ext>
            </a:extLst>
          </p:cNvPr>
          <p:cNvSpPr>
            <a:spLocks noGrp="1"/>
          </p:cNvSpPr>
          <p:nvPr>
            <p:ph type="sldNum" sz="quarter" idx="12"/>
          </p:nvPr>
        </p:nvSpPr>
        <p:spPr/>
        <p:txBody>
          <a:bodyPr/>
          <a:lstStyle/>
          <a:p>
            <a:fld id="{D2A5139E-830E-4C51-A711-02566EC0BC98}" type="slidenum">
              <a:rPr lang="en-US" smtClean="0"/>
              <a:t>‹#›</a:t>
            </a:fld>
            <a:endParaRPr lang="en-US"/>
          </a:p>
        </p:txBody>
      </p:sp>
    </p:spTree>
    <p:extLst>
      <p:ext uri="{BB962C8B-B14F-4D97-AF65-F5344CB8AC3E}">
        <p14:creationId xmlns:p14="http://schemas.microsoft.com/office/powerpoint/2010/main" val="151440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3F86DE-B2B2-4D70-A7D1-478B2DBAF401}"/>
              </a:ext>
            </a:extLst>
          </p:cNvPr>
          <p:cNvSpPr>
            <a:spLocks noGrp="1"/>
          </p:cNvSpPr>
          <p:nvPr>
            <p:ph type="dt" sz="half" idx="10"/>
          </p:nvPr>
        </p:nvSpPr>
        <p:spPr/>
        <p:txBody>
          <a:bodyPr/>
          <a:lstStyle/>
          <a:p>
            <a:fld id="{3F1C1E73-507E-47D0-8011-09ADBFD61F14}" type="datetimeFigureOut">
              <a:rPr lang="en-US" smtClean="0"/>
              <a:t>4/8/2022</a:t>
            </a:fld>
            <a:endParaRPr lang="en-US"/>
          </a:p>
        </p:txBody>
      </p:sp>
      <p:sp>
        <p:nvSpPr>
          <p:cNvPr id="3" name="Footer Placeholder 2">
            <a:extLst>
              <a:ext uri="{FF2B5EF4-FFF2-40B4-BE49-F238E27FC236}">
                <a16:creationId xmlns:a16="http://schemas.microsoft.com/office/drawing/2014/main" id="{48422874-471A-4C27-9588-6BBB6EFFF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EB854E-FF4A-41B8-A5B9-6A23F9E36D7F}"/>
              </a:ext>
            </a:extLst>
          </p:cNvPr>
          <p:cNvSpPr>
            <a:spLocks noGrp="1"/>
          </p:cNvSpPr>
          <p:nvPr>
            <p:ph type="sldNum" sz="quarter" idx="12"/>
          </p:nvPr>
        </p:nvSpPr>
        <p:spPr/>
        <p:txBody>
          <a:bodyPr/>
          <a:lstStyle/>
          <a:p>
            <a:fld id="{D2A5139E-830E-4C51-A711-02566EC0BC98}" type="slidenum">
              <a:rPr lang="en-US" smtClean="0"/>
              <a:t>‹#›</a:t>
            </a:fld>
            <a:endParaRPr lang="en-US"/>
          </a:p>
        </p:txBody>
      </p:sp>
    </p:spTree>
    <p:extLst>
      <p:ext uri="{BB962C8B-B14F-4D97-AF65-F5344CB8AC3E}">
        <p14:creationId xmlns:p14="http://schemas.microsoft.com/office/powerpoint/2010/main" val="224119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7B0D-90E6-464C-9741-8188ED17A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A5F043-1D6A-4D0A-849D-09E3808D54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29DC4A-5BAF-407D-BFFC-116104183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DFFCFA-9013-4B84-9309-DDFD8FBE992B}"/>
              </a:ext>
            </a:extLst>
          </p:cNvPr>
          <p:cNvSpPr>
            <a:spLocks noGrp="1"/>
          </p:cNvSpPr>
          <p:nvPr>
            <p:ph type="dt" sz="half" idx="10"/>
          </p:nvPr>
        </p:nvSpPr>
        <p:spPr/>
        <p:txBody>
          <a:bodyPr/>
          <a:lstStyle/>
          <a:p>
            <a:fld id="{3F1C1E73-507E-47D0-8011-09ADBFD61F14}" type="datetimeFigureOut">
              <a:rPr lang="en-US" smtClean="0"/>
              <a:t>4/8/2022</a:t>
            </a:fld>
            <a:endParaRPr lang="en-US"/>
          </a:p>
        </p:txBody>
      </p:sp>
      <p:sp>
        <p:nvSpPr>
          <p:cNvPr id="6" name="Footer Placeholder 5">
            <a:extLst>
              <a:ext uri="{FF2B5EF4-FFF2-40B4-BE49-F238E27FC236}">
                <a16:creationId xmlns:a16="http://schemas.microsoft.com/office/drawing/2014/main" id="{C222B46D-4BD7-4554-AFD9-598CD116C7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D3229-E526-4502-A942-6BD5535D54B4}"/>
              </a:ext>
            </a:extLst>
          </p:cNvPr>
          <p:cNvSpPr>
            <a:spLocks noGrp="1"/>
          </p:cNvSpPr>
          <p:nvPr>
            <p:ph type="sldNum" sz="quarter" idx="12"/>
          </p:nvPr>
        </p:nvSpPr>
        <p:spPr/>
        <p:txBody>
          <a:bodyPr/>
          <a:lstStyle/>
          <a:p>
            <a:fld id="{D2A5139E-830E-4C51-A711-02566EC0BC98}" type="slidenum">
              <a:rPr lang="en-US" smtClean="0"/>
              <a:t>‹#›</a:t>
            </a:fld>
            <a:endParaRPr lang="en-US"/>
          </a:p>
        </p:txBody>
      </p:sp>
    </p:spTree>
    <p:extLst>
      <p:ext uri="{BB962C8B-B14F-4D97-AF65-F5344CB8AC3E}">
        <p14:creationId xmlns:p14="http://schemas.microsoft.com/office/powerpoint/2010/main" val="5885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C610-8CE5-4B45-B78E-C55790501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CBE822-F2CF-45EB-BFAA-A509231A26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FA3B21-B1B2-48CD-AAEA-4E56527B4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98ACE7-418A-4AAE-B076-6F6A6C1D8DF9}"/>
              </a:ext>
            </a:extLst>
          </p:cNvPr>
          <p:cNvSpPr>
            <a:spLocks noGrp="1"/>
          </p:cNvSpPr>
          <p:nvPr>
            <p:ph type="dt" sz="half" idx="10"/>
          </p:nvPr>
        </p:nvSpPr>
        <p:spPr/>
        <p:txBody>
          <a:bodyPr/>
          <a:lstStyle/>
          <a:p>
            <a:fld id="{3F1C1E73-507E-47D0-8011-09ADBFD61F14}" type="datetimeFigureOut">
              <a:rPr lang="en-US" smtClean="0"/>
              <a:t>4/8/2022</a:t>
            </a:fld>
            <a:endParaRPr lang="en-US"/>
          </a:p>
        </p:txBody>
      </p:sp>
      <p:sp>
        <p:nvSpPr>
          <p:cNvPr id="6" name="Footer Placeholder 5">
            <a:extLst>
              <a:ext uri="{FF2B5EF4-FFF2-40B4-BE49-F238E27FC236}">
                <a16:creationId xmlns:a16="http://schemas.microsoft.com/office/drawing/2014/main" id="{2E4F3798-7DB9-4834-A57B-E28DEB40A5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F0D699-33EB-4222-A72D-655E1D52FCD9}"/>
              </a:ext>
            </a:extLst>
          </p:cNvPr>
          <p:cNvSpPr>
            <a:spLocks noGrp="1"/>
          </p:cNvSpPr>
          <p:nvPr>
            <p:ph type="sldNum" sz="quarter" idx="12"/>
          </p:nvPr>
        </p:nvSpPr>
        <p:spPr/>
        <p:txBody>
          <a:bodyPr/>
          <a:lstStyle/>
          <a:p>
            <a:fld id="{D2A5139E-830E-4C51-A711-02566EC0BC98}" type="slidenum">
              <a:rPr lang="en-US" smtClean="0"/>
              <a:t>‹#›</a:t>
            </a:fld>
            <a:endParaRPr lang="en-US"/>
          </a:p>
        </p:txBody>
      </p:sp>
    </p:spTree>
    <p:extLst>
      <p:ext uri="{BB962C8B-B14F-4D97-AF65-F5344CB8AC3E}">
        <p14:creationId xmlns:p14="http://schemas.microsoft.com/office/powerpoint/2010/main" val="190746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675538-A04C-4AAF-B8A2-CC4EDB1921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5F0900-5D9A-4FF6-8E22-229757C5E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177A7-46B3-48E1-9B32-5635B4053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C1E73-507E-47D0-8011-09ADBFD61F14}" type="datetimeFigureOut">
              <a:rPr lang="en-US" smtClean="0"/>
              <a:t>4/8/2022</a:t>
            </a:fld>
            <a:endParaRPr lang="en-US"/>
          </a:p>
        </p:txBody>
      </p:sp>
      <p:sp>
        <p:nvSpPr>
          <p:cNvPr id="5" name="Footer Placeholder 4">
            <a:extLst>
              <a:ext uri="{FF2B5EF4-FFF2-40B4-BE49-F238E27FC236}">
                <a16:creationId xmlns:a16="http://schemas.microsoft.com/office/drawing/2014/main" id="{1AF22B8A-95C2-47AC-A13B-8AFEA46E1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B8F2C0-32D8-4BAB-BEBB-E6956C0FEB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5139E-830E-4C51-A711-02566EC0BC98}" type="slidenum">
              <a:rPr lang="en-US" smtClean="0"/>
              <a:t>‹#›</a:t>
            </a:fld>
            <a:endParaRPr lang="en-US"/>
          </a:p>
        </p:txBody>
      </p:sp>
    </p:spTree>
    <p:extLst>
      <p:ext uri="{BB962C8B-B14F-4D97-AF65-F5344CB8AC3E}">
        <p14:creationId xmlns:p14="http://schemas.microsoft.com/office/powerpoint/2010/main" val="1942488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s://cds.climate.copernicus.eu/cdsapp#!/home" TargetMode="External"/><Relationship Id="rId2" Type="http://schemas.openxmlformats.org/officeDocument/2006/relationships/hyperlink" Target="https://www-air.larc.nasa.gov/missions/activate/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A24F0-3197-43B3-9FC4-12E1E1369ABF}"/>
              </a:ext>
            </a:extLst>
          </p:cNvPr>
          <p:cNvSpPr>
            <a:spLocks noGrp="1"/>
          </p:cNvSpPr>
          <p:nvPr>
            <p:ph type="ctrTitle"/>
          </p:nvPr>
        </p:nvSpPr>
        <p:spPr/>
        <p:txBody>
          <a:bodyPr>
            <a:normAutofit fontScale="90000"/>
          </a:bodyPr>
          <a:lstStyle/>
          <a:p>
            <a:r>
              <a:rPr lang="en-US" dirty="0"/>
              <a:t>Investigating The Correlation Between Inversion Strength Proxies and Cloud Fraction</a:t>
            </a:r>
          </a:p>
        </p:txBody>
      </p:sp>
      <p:sp>
        <p:nvSpPr>
          <p:cNvPr id="3" name="Subtitle 2">
            <a:extLst>
              <a:ext uri="{FF2B5EF4-FFF2-40B4-BE49-F238E27FC236}">
                <a16:creationId xmlns:a16="http://schemas.microsoft.com/office/drawing/2014/main" id="{4DB3ECF0-CF37-4039-81C7-A32FCCD1DB6A}"/>
              </a:ext>
            </a:extLst>
          </p:cNvPr>
          <p:cNvSpPr>
            <a:spLocks noGrp="1"/>
          </p:cNvSpPr>
          <p:nvPr>
            <p:ph type="subTitle" idx="1"/>
          </p:nvPr>
        </p:nvSpPr>
        <p:spPr/>
        <p:txBody>
          <a:bodyPr>
            <a:normAutofit lnSpcReduction="10000"/>
          </a:bodyPr>
          <a:lstStyle/>
          <a:p>
            <a:r>
              <a:rPr lang="en-US" dirty="0"/>
              <a:t>Author: Annalisa Minke, </a:t>
            </a:r>
          </a:p>
          <a:p>
            <a:r>
              <a:rPr lang="en-US" dirty="0"/>
              <a:t>Mentors: </a:t>
            </a:r>
            <a:r>
              <a:rPr lang="en-US" dirty="0" err="1"/>
              <a:t>Xubin</a:t>
            </a:r>
            <a:r>
              <a:rPr lang="en-US" dirty="0"/>
              <a:t> Zeng, Michael </a:t>
            </a:r>
            <a:r>
              <a:rPr lang="en-US" dirty="0" err="1"/>
              <a:t>Brunke</a:t>
            </a:r>
            <a:r>
              <a:rPr lang="en-US" dirty="0"/>
              <a:t>, Lauren Cutler, Rodrigo Delgado</a:t>
            </a:r>
          </a:p>
          <a:p>
            <a:r>
              <a:rPr lang="en-US" dirty="0"/>
              <a:t>Special Thanks To: University of Arizona Hydrology and Atmospheric Sciences Department, Arizona NASA Space Grant Consortium</a:t>
            </a:r>
          </a:p>
        </p:txBody>
      </p:sp>
      <p:pic>
        <p:nvPicPr>
          <p:cNvPr id="5" name="Picture 4">
            <a:extLst>
              <a:ext uri="{FF2B5EF4-FFF2-40B4-BE49-F238E27FC236}">
                <a16:creationId xmlns:a16="http://schemas.microsoft.com/office/drawing/2014/main" id="{F078CA8B-5BCC-406A-8C93-722E67109408}"/>
              </a:ext>
            </a:extLst>
          </p:cNvPr>
          <p:cNvPicPr>
            <a:picLocks noChangeAspect="1"/>
          </p:cNvPicPr>
          <p:nvPr/>
        </p:nvPicPr>
        <p:blipFill>
          <a:blip r:embed="rId2"/>
          <a:stretch>
            <a:fillRect/>
          </a:stretch>
        </p:blipFill>
        <p:spPr>
          <a:xfrm>
            <a:off x="10668000" y="4895576"/>
            <a:ext cx="1352739" cy="1962424"/>
          </a:xfrm>
          <a:prstGeom prst="rect">
            <a:avLst/>
          </a:prstGeom>
        </p:spPr>
      </p:pic>
      <p:pic>
        <p:nvPicPr>
          <p:cNvPr id="8" name="Picture 7">
            <a:extLst>
              <a:ext uri="{FF2B5EF4-FFF2-40B4-BE49-F238E27FC236}">
                <a16:creationId xmlns:a16="http://schemas.microsoft.com/office/drawing/2014/main" id="{078518BA-AFAB-417F-AA03-6873AA3AD505}"/>
              </a:ext>
            </a:extLst>
          </p:cNvPr>
          <p:cNvPicPr>
            <a:picLocks noChangeAspect="1"/>
          </p:cNvPicPr>
          <p:nvPr/>
        </p:nvPicPr>
        <p:blipFill>
          <a:blip r:embed="rId3"/>
          <a:stretch>
            <a:fillRect/>
          </a:stretch>
        </p:blipFill>
        <p:spPr>
          <a:xfrm>
            <a:off x="123724" y="5205182"/>
            <a:ext cx="1600423" cy="1472390"/>
          </a:xfrm>
          <a:prstGeom prst="rect">
            <a:avLst/>
          </a:prstGeom>
        </p:spPr>
      </p:pic>
      <p:pic>
        <p:nvPicPr>
          <p:cNvPr id="9" name="Picture 8">
            <a:extLst>
              <a:ext uri="{FF2B5EF4-FFF2-40B4-BE49-F238E27FC236}">
                <a16:creationId xmlns:a16="http://schemas.microsoft.com/office/drawing/2014/main" id="{36457654-467B-4F51-88BA-2C988C95F909}"/>
              </a:ext>
            </a:extLst>
          </p:cNvPr>
          <p:cNvPicPr>
            <a:picLocks noChangeAspect="1"/>
          </p:cNvPicPr>
          <p:nvPr/>
        </p:nvPicPr>
        <p:blipFill>
          <a:blip r:embed="rId4"/>
          <a:stretch>
            <a:fillRect/>
          </a:stretch>
        </p:blipFill>
        <p:spPr>
          <a:xfrm>
            <a:off x="4495577" y="5386294"/>
            <a:ext cx="1600423" cy="1343212"/>
          </a:xfrm>
          <a:prstGeom prst="rect">
            <a:avLst/>
          </a:prstGeom>
        </p:spPr>
      </p:pic>
      <p:pic>
        <p:nvPicPr>
          <p:cNvPr id="10" name="Picture 9" descr="Logo, company name&#10;&#10;Description automatically generated">
            <a:extLst>
              <a:ext uri="{FF2B5EF4-FFF2-40B4-BE49-F238E27FC236}">
                <a16:creationId xmlns:a16="http://schemas.microsoft.com/office/drawing/2014/main" id="{8248A082-E26C-4D01-B8EF-67B8E45ECA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349875"/>
            <a:ext cx="1991695" cy="1471498"/>
          </a:xfrm>
          <a:prstGeom prst="rect">
            <a:avLst/>
          </a:prstGeom>
        </p:spPr>
      </p:pic>
    </p:spTree>
    <p:extLst>
      <p:ext uri="{BB962C8B-B14F-4D97-AF65-F5344CB8AC3E}">
        <p14:creationId xmlns:p14="http://schemas.microsoft.com/office/powerpoint/2010/main" val="1938885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A6C7-3099-4791-96A1-C69BBC922C85}"/>
              </a:ext>
            </a:extLst>
          </p:cNvPr>
          <p:cNvSpPr>
            <a:spLocks noGrp="1"/>
          </p:cNvSpPr>
          <p:nvPr>
            <p:ph type="title"/>
          </p:nvPr>
        </p:nvSpPr>
        <p:spPr>
          <a:xfrm>
            <a:off x="9840036" y="0"/>
            <a:ext cx="2351964" cy="1325563"/>
          </a:xfrm>
        </p:spPr>
        <p:txBody>
          <a:bodyPr/>
          <a:lstStyle/>
          <a:p>
            <a:r>
              <a:rPr lang="en-US"/>
              <a:t>Results</a:t>
            </a:r>
          </a:p>
        </p:txBody>
      </p:sp>
      <p:sp>
        <p:nvSpPr>
          <p:cNvPr id="20" name="TextBox 19">
            <a:extLst>
              <a:ext uri="{FF2B5EF4-FFF2-40B4-BE49-F238E27FC236}">
                <a16:creationId xmlns:a16="http://schemas.microsoft.com/office/drawing/2014/main" id="{AE4BD7D7-39D8-4852-A01C-E7290AE39B52}"/>
              </a:ext>
            </a:extLst>
          </p:cNvPr>
          <p:cNvSpPr txBox="1"/>
          <p:nvPr/>
        </p:nvSpPr>
        <p:spPr>
          <a:xfrm>
            <a:off x="8610601" y="1340553"/>
            <a:ext cx="3261610" cy="1323439"/>
          </a:xfrm>
          <a:prstGeom prst="rect">
            <a:avLst/>
          </a:prstGeom>
          <a:noFill/>
        </p:spPr>
        <p:txBody>
          <a:bodyPr wrap="square" rtlCol="0">
            <a:spAutoFit/>
          </a:bodyPr>
          <a:lstStyle/>
          <a:p>
            <a:r>
              <a:rPr lang="en-US" sz="2000"/>
              <a:t>The regression between EIS and Cloud Fraction where the EIS values are in intervals (12,25,50)</a:t>
            </a:r>
          </a:p>
        </p:txBody>
      </p:sp>
      <p:pic>
        <p:nvPicPr>
          <p:cNvPr id="6" name="Picture 5" descr="Chart, scatter chart&#10;&#10;Description automatically generated">
            <a:extLst>
              <a:ext uri="{FF2B5EF4-FFF2-40B4-BE49-F238E27FC236}">
                <a16:creationId xmlns:a16="http://schemas.microsoft.com/office/drawing/2014/main" id="{AE7A0AE9-3AA1-4F47-A653-44563DF12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267201" cy="3200401"/>
          </a:xfrm>
          <a:prstGeom prst="rect">
            <a:avLst/>
          </a:prstGeom>
        </p:spPr>
      </p:pic>
      <p:pic>
        <p:nvPicPr>
          <p:cNvPr id="8" name="Picture 7" descr="Chart, scatter chart&#10;&#10;Description automatically generated">
            <a:extLst>
              <a:ext uri="{FF2B5EF4-FFF2-40B4-BE49-F238E27FC236}">
                <a16:creationId xmlns:a16="http://schemas.microsoft.com/office/drawing/2014/main" id="{C0DC7776-9253-4765-A79E-D42F31031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0"/>
            <a:ext cx="4267201" cy="3200401"/>
          </a:xfrm>
          <a:prstGeom prst="rect">
            <a:avLst/>
          </a:prstGeom>
        </p:spPr>
      </p:pic>
      <p:pic>
        <p:nvPicPr>
          <p:cNvPr id="10" name="Picture 9" descr="Chart, scatter chart&#10;&#10;Description automatically generated">
            <a:extLst>
              <a:ext uri="{FF2B5EF4-FFF2-40B4-BE49-F238E27FC236}">
                <a16:creationId xmlns:a16="http://schemas.microsoft.com/office/drawing/2014/main" id="{81A51C63-19DB-4295-A2F4-F10345006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99" y="3429000"/>
            <a:ext cx="4267201" cy="3200401"/>
          </a:xfrm>
          <a:prstGeom prst="rect">
            <a:avLst/>
          </a:prstGeom>
        </p:spPr>
      </p:pic>
      <p:pic>
        <p:nvPicPr>
          <p:cNvPr id="17" name="Picture 16">
            <a:extLst>
              <a:ext uri="{FF2B5EF4-FFF2-40B4-BE49-F238E27FC236}">
                <a16:creationId xmlns:a16="http://schemas.microsoft.com/office/drawing/2014/main" id="{087CC06A-36EA-4E81-AF1E-DAFD46469EC7}"/>
              </a:ext>
            </a:extLst>
          </p:cNvPr>
          <p:cNvPicPr>
            <a:picLocks noChangeAspect="1"/>
          </p:cNvPicPr>
          <p:nvPr/>
        </p:nvPicPr>
        <p:blipFill>
          <a:blip r:embed="rId5"/>
          <a:stretch>
            <a:fillRect/>
          </a:stretch>
        </p:blipFill>
        <p:spPr>
          <a:xfrm>
            <a:off x="123725" y="5795889"/>
            <a:ext cx="983454" cy="904778"/>
          </a:xfrm>
          <a:prstGeom prst="rect">
            <a:avLst/>
          </a:prstGeom>
        </p:spPr>
      </p:pic>
      <p:pic>
        <p:nvPicPr>
          <p:cNvPr id="19" name="Picture 18">
            <a:extLst>
              <a:ext uri="{FF2B5EF4-FFF2-40B4-BE49-F238E27FC236}">
                <a16:creationId xmlns:a16="http://schemas.microsoft.com/office/drawing/2014/main" id="{A66F1ED2-A653-44F8-A604-00BDCE879464}"/>
              </a:ext>
            </a:extLst>
          </p:cNvPr>
          <p:cNvPicPr>
            <a:picLocks noChangeAspect="1"/>
          </p:cNvPicPr>
          <p:nvPr/>
        </p:nvPicPr>
        <p:blipFill>
          <a:blip r:embed="rId6"/>
          <a:stretch>
            <a:fillRect/>
          </a:stretch>
        </p:blipFill>
        <p:spPr>
          <a:xfrm>
            <a:off x="10874327" y="5328991"/>
            <a:ext cx="983454" cy="1426700"/>
          </a:xfrm>
          <a:prstGeom prst="rect">
            <a:avLst/>
          </a:prstGeom>
        </p:spPr>
      </p:pic>
      <p:pic>
        <p:nvPicPr>
          <p:cNvPr id="23" name="Picture 22">
            <a:extLst>
              <a:ext uri="{FF2B5EF4-FFF2-40B4-BE49-F238E27FC236}">
                <a16:creationId xmlns:a16="http://schemas.microsoft.com/office/drawing/2014/main" id="{E0AACEBF-D6F5-491A-97D9-D9FB8DF50D3A}"/>
              </a:ext>
            </a:extLst>
          </p:cNvPr>
          <p:cNvPicPr>
            <a:picLocks noChangeAspect="1"/>
          </p:cNvPicPr>
          <p:nvPr/>
        </p:nvPicPr>
        <p:blipFill>
          <a:blip r:embed="rId7"/>
          <a:stretch>
            <a:fillRect/>
          </a:stretch>
        </p:blipFill>
        <p:spPr>
          <a:xfrm>
            <a:off x="6096000" y="5795889"/>
            <a:ext cx="983454" cy="825399"/>
          </a:xfrm>
          <a:prstGeom prst="rect">
            <a:avLst/>
          </a:prstGeom>
        </p:spPr>
      </p:pic>
      <p:pic>
        <p:nvPicPr>
          <p:cNvPr id="25" name="Picture 24" descr="Logo, company name&#10;&#10;Description automatically generated">
            <a:extLst>
              <a:ext uri="{FF2B5EF4-FFF2-40B4-BE49-F238E27FC236}">
                <a16:creationId xmlns:a16="http://schemas.microsoft.com/office/drawing/2014/main" id="{5A492CD4-F920-42CD-B9FC-0F74F31BEC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9454" y="5810677"/>
            <a:ext cx="1223889" cy="904230"/>
          </a:xfrm>
          <a:prstGeom prst="rect">
            <a:avLst/>
          </a:prstGeom>
        </p:spPr>
      </p:pic>
    </p:spTree>
    <p:extLst>
      <p:ext uri="{BB962C8B-B14F-4D97-AF65-F5344CB8AC3E}">
        <p14:creationId xmlns:p14="http://schemas.microsoft.com/office/powerpoint/2010/main" val="3502498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3C9B-6029-40E2-8242-744EE894481B}"/>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A1CBE005-B77B-4F8F-8FA3-1CD421F9BA1F}"/>
              </a:ext>
            </a:extLst>
          </p:cNvPr>
          <p:cNvSpPr>
            <a:spLocks noGrp="1"/>
          </p:cNvSpPr>
          <p:nvPr>
            <p:ph idx="1"/>
          </p:nvPr>
        </p:nvSpPr>
        <p:spPr/>
        <p:txBody>
          <a:bodyPr/>
          <a:lstStyle/>
          <a:p>
            <a:r>
              <a:rPr lang="en-US" dirty="0"/>
              <a:t>EIS does not have a correlation with Cloud Fraction</a:t>
            </a:r>
          </a:p>
          <a:p>
            <a:r>
              <a:rPr lang="en-US" dirty="0"/>
              <a:t>LTS likely does not have a correlation with Cloud Fraction</a:t>
            </a:r>
          </a:p>
          <a:p>
            <a:r>
              <a:rPr lang="en-US" dirty="0"/>
              <a:t>There is no major seasonality</a:t>
            </a:r>
          </a:p>
          <a:p>
            <a:r>
              <a:rPr lang="en-US" dirty="0"/>
              <a:t>Grouping EIS into levels increases the relationship dramatically</a:t>
            </a:r>
          </a:p>
        </p:txBody>
      </p:sp>
      <p:pic>
        <p:nvPicPr>
          <p:cNvPr id="4" name="Picture 3">
            <a:extLst>
              <a:ext uri="{FF2B5EF4-FFF2-40B4-BE49-F238E27FC236}">
                <a16:creationId xmlns:a16="http://schemas.microsoft.com/office/drawing/2014/main" id="{8092FA99-5B32-4278-BE65-EB2ADE5392BA}"/>
              </a:ext>
            </a:extLst>
          </p:cNvPr>
          <p:cNvPicPr>
            <a:picLocks noChangeAspect="1"/>
          </p:cNvPicPr>
          <p:nvPr/>
        </p:nvPicPr>
        <p:blipFill>
          <a:blip r:embed="rId2"/>
          <a:stretch>
            <a:fillRect/>
          </a:stretch>
        </p:blipFill>
        <p:spPr>
          <a:xfrm>
            <a:off x="123725" y="5795889"/>
            <a:ext cx="983454" cy="904778"/>
          </a:xfrm>
          <a:prstGeom prst="rect">
            <a:avLst/>
          </a:prstGeom>
        </p:spPr>
      </p:pic>
      <p:pic>
        <p:nvPicPr>
          <p:cNvPr id="6" name="Picture 5">
            <a:extLst>
              <a:ext uri="{FF2B5EF4-FFF2-40B4-BE49-F238E27FC236}">
                <a16:creationId xmlns:a16="http://schemas.microsoft.com/office/drawing/2014/main" id="{B5E95B84-DA03-4E95-8F50-E53C0928F172}"/>
              </a:ext>
            </a:extLst>
          </p:cNvPr>
          <p:cNvPicPr>
            <a:picLocks noChangeAspect="1"/>
          </p:cNvPicPr>
          <p:nvPr/>
        </p:nvPicPr>
        <p:blipFill>
          <a:blip r:embed="rId3"/>
          <a:stretch>
            <a:fillRect/>
          </a:stretch>
        </p:blipFill>
        <p:spPr>
          <a:xfrm>
            <a:off x="10874327" y="5328991"/>
            <a:ext cx="983454" cy="1426700"/>
          </a:xfrm>
          <a:prstGeom prst="rect">
            <a:avLst/>
          </a:prstGeom>
        </p:spPr>
      </p:pic>
      <p:pic>
        <p:nvPicPr>
          <p:cNvPr id="7" name="Picture 6">
            <a:extLst>
              <a:ext uri="{FF2B5EF4-FFF2-40B4-BE49-F238E27FC236}">
                <a16:creationId xmlns:a16="http://schemas.microsoft.com/office/drawing/2014/main" id="{5672FBA3-1341-43EC-AFED-A499F6CE7CC3}"/>
              </a:ext>
            </a:extLst>
          </p:cNvPr>
          <p:cNvPicPr>
            <a:picLocks noChangeAspect="1"/>
          </p:cNvPicPr>
          <p:nvPr/>
        </p:nvPicPr>
        <p:blipFill>
          <a:blip r:embed="rId4"/>
          <a:stretch>
            <a:fillRect/>
          </a:stretch>
        </p:blipFill>
        <p:spPr>
          <a:xfrm>
            <a:off x="5110704" y="5887796"/>
            <a:ext cx="983454" cy="825399"/>
          </a:xfrm>
          <a:prstGeom prst="rect">
            <a:avLst/>
          </a:prstGeom>
        </p:spPr>
      </p:pic>
      <p:pic>
        <p:nvPicPr>
          <p:cNvPr id="8" name="Picture 7" descr="Logo, company name&#10;&#10;Description automatically generated">
            <a:extLst>
              <a:ext uri="{FF2B5EF4-FFF2-40B4-BE49-F238E27FC236}">
                <a16:creationId xmlns:a16="http://schemas.microsoft.com/office/drawing/2014/main" id="{A820E4FA-E888-43D1-A001-9E17C915CB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4158" y="5902584"/>
            <a:ext cx="1223889" cy="904230"/>
          </a:xfrm>
          <a:prstGeom prst="rect">
            <a:avLst/>
          </a:prstGeom>
        </p:spPr>
      </p:pic>
    </p:spTree>
    <p:extLst>
      <p:ext uri="{BB962C8B-B14F-4D97-AF65-F5344CB8AC3E}">
        <p14:creationId xmlns:p14="http://schemas.microsoft.com/office/powerpoint/2010/main" val="2017656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A5C2-F7A7-433E-8754-9228241CA8B9}"/>
              </a:ext>
            </a:extLst>
          </p:cNvPr>
          <p:cNvSpPr>
            <a:spLocks noGrp="1"/>
          </p:cNvSpPr>
          <p:nvPr>
            <p:ph type="title"/>
          </p:nvPr>
        </p:nvSpPr>
        <p:spPr/>
        <p:txBody>
          <a:bodyPr/>
          <a:lstStyle/>
          <a:p>
            <a:r>
              <a:rPr lang="en-US" dirty="0"/>
              <a:t>Future Work</a:t>
            </a:r>
          </a:p>
        </p:txBody>
      </p:sp>
      <p:sp>
        <p:nvSpPr>
          <p:cNvPr id="7" name="TextBox 6">
            <a:extLst>
              <a:ext uri="{FF2B5EF4-FFF2-40B4-BE49-F238E27FC236}">
                <a16:creationId xmlns:a16="http://schemas.microsoft.com/office/drawing/2014/main" id="{4316C962-ACC8-4A3B-BF5C-75A5BA3AF31F}"/>
              </a:ext>
            </a:extLst>
          </p:cNvPr>
          <p:cNvSpPr txBox="1"/>
          <p:nvPr/>
        </p:nvSpPr>
        <p:spPr>
          <a:xfrm>
            <a:off x="5152810" y="545445"/>
            <a:ext cx="6349583" cy="707886"/>
          </a:xfrm>
          <a:prstGeom prst="rect">
            <a:avLst/>
          </a:prstGeom>
          <a:noFill/>
        </p:spPr>
        <p:txBody>
          <a:bodyPr wrap="square" rtlCol="0">
            <a:spAutoFit/>
          </a:bodyPr>
          <a:lstStyle/>
          <a:p>
            <a:r>
              <a:rPr lang="en-US" sz="2000" dirty="0"/>
              <a:t>The regression between LTS and Cloud Fraction and EIS and Cloud Fraction using ERA5</a:t>
            </a:r>
          </a:p>
        </p:txBody>
      </p:sp>
      <p:pic>
        <p:nvPicPr>
          <p:cNvPr id="4" name="Picture 3" descr="Chart, scatter chart&#10;&#10;Description automatically generated">
            <a:extLst>
              <a:ext uri="{FF2B5EF4-FFF2-40B4-BE49-F238E27FC236}">
                <a16:creationId xmlns:a16="http://schemas.microsoft.com/office/drawing/2014/main" id="{449B4915-35BC-46D6-8B97-527497A92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8814" y="1253331"/>
            <a:ext cx="5852172" cy="4389129"/>
          </a:xfrm>
          <a:prstGeom prst="rect">
            <a:avLst/>
          </a:prstGeom>
        </p:spPr>
      </p:pic>
      <p:pic>
        <p:nvPicPr>
          <p:cNvPr id="10" name="Picture 9">
            <a:extLst>
              <a:ext uri="{FF2B5EF4-FFF2-40B4-BE49-F238E27FC236}">
                <a16:creationId xmlns:a16="http://schemas.microsoft.com/office/drawing/2014/main" id="{76416F18-6D34-41FB-B04F-5C7EA7D436DB}"/>
              </a:ext>
            </a:extLst>
          </p:cNvPr>
          <p:cNvPicPr>
            <a:picLocks noChangeAspect="1"/>
          </p:cNvPicPr>
          <p:nvPr/>
        </p:nvPicPr>
        <p:blipFill>
          <a:blip r:embed="rId3"/>
          <a:stretch>
            <a:fillRect/>
          </a:stretch>
        </p:blipFill>
        <p:spPr>
          <a:xfrm>
            <a:off x="123725" y="5795889"/>
            <a:ext cx="983454" cy="904778"/>
          </a:xfrm>
          <a:prstGeom prst="rect">
            <a:avLst/>
          </a:prstGeom>
        </p:spPr>
      </p:pic>
      <p:pic>
        <p:nvPicPr>
          <p:cNvPr id="12" name="Picture 11">
            <a:extLst>
              <a:ext uri="{FF2B5EF4-FFF2-40B4-BE49-F238E27FC236}">
                <a16:creationId xmlns:a16="http://schemas.microsoft.com/office/drawing/2014/main" id="{13D47D33-2C9C-4505-9F20-7B1F86F83523}"/>
              </a:ext>
            </a:extLst>
          </p:cNvPr>
          <p:cNvPicPr>
            <a:picLocks noChangeAspect="1"/>
          </p:cNvPicPr>
          <p:nvPr/>
        </p:nvPicPr>
        <p:blipFill>
          <a:blip r:embed="rId4"/>
          <a:stretch>
            <a:fillRect/>
          </a:stretch>
        </p:blipFill>
        <p:spPr>
          <a:xfrm>
            <a:off x="10874327" y="5328991"/>
            <a:ext cx="983454" cy="1426700"/>
          </a:xfrm>
          <a:prstGeom prst="rect">
            <a:avLst/>
          </a:prstGeom>
        </p:spPr>
      </p:pic>
      <p:pic>
        <p:nvPicPr>
          <p:cNvPr id="13" name="Picture 12">
            <a:extLst>
              <a:ext uri="{FF2B5EF4-FFF2-40B4-BE49-F238E27FC236}">
                <a16:creationId xmlns:a16="http://schemas.microsoft.com/office/drawing/2014/main" id="{AF274A6C-CC99-48C9-A940-CB26DE188E94}"/>
              </a:ext>
            </a:extLst>
          </p:cNvPr>
          <p:cNvPicPr>
            <a:picLocks noChangeAspect="1"/>
          </p:cNvPicPr>
          <p:nvPr/>
        </p:nvPicPr>
        <p:blipFill>
          <a:blip r:embed="rId5"/>
          <a:stretch>
            <a:fillRect/>
          </a:stretch>
        </p:blipFill>
        <p:spPr>
          <a:xfrm>
            <a:off x="5110704" y="5887796"/>
            <a:ext cx="983454" cy="825399"/>
          </a:xfrm>
          <a:prstGeom prst="rect">
            <a:avLst/>
          </a:prstGeom>
        </p:spPr>
      </p:pic>
      <p:pic>
        <p:nvPicPr>
          <p:cNvPr id="14" name="Picture 13" descr="Logo, company name&#10;&#10;Description automatically generated">
            <a:extLst>
              <a:ext uri="{FF2B5EF4-FFF2-40B4-BE49-F238E27FC236}">
                <a16:creationId xmlns:a16="http://schemas.microsoft.com/office/drawing/2014/main" id="{1F12A0A0-5765-4136-8590-A88DEEBBC7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4158" y="5902584"/>
            <a:ext cx="1223889" cy="904230"/>
          </a:xfrm>
          <a:prstGeom prst="rect">
            <a:avLst/>
          </a:prstGeom>
        </p:spPr>
      </p:pic>
      <p:pic>
        <p:nvPicPr>
          <p:cNvPr id="17" name="Content Placeholder 16" descr="Chart, scatter chart&#10;&#10;Description automatically generated">
            <a:extLst>
              <a:ext uri="{FF2B5EF4-FFF2-40B4-BE49-F238E27FC236}">
                <a16:creationId xmlns:a16="http://schemas.microsoft.com/office/drawing/2014/main" id="{507F13AA-8504-4140-970F-79872B1436BD}"/>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8199" y="1253331"/>
            <a:ext cx="5801784" cy="4351338"/>
          </a:xfrm>
        </p:spPr>
      </p:pic>
    </p:spTree>
    <p:extLst>
      <p:ext uri="{BB962C8B-B14F-4D97-AF65-F5344CB8AC3E}">
        <p14:creationId xmlns:p14="http://schemas.microsoft.com/office/powerpoint/2010/main" val="88050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A3A9-51FE-46CB-9324-441B5FBC35A2}"/>
              </a:ext>
            </a:extLst>
          </p:cNvPr>
          <p:cNvSpPr>
            <a:spLocks noGrp="1"/>
          </p:cNvSpPr>
          <p:nvPr>
            <p:ph type="title"/>
          </p:nvPr>
        </p:nvSpPr>
        <p:spPr/>
        <p:txBody>
          <a:bodyPr>
            <a:normAutofit/>
          </a:bodyPr>
          <a:lstStyle/>
          <a:p>
            <a:r>
              <a:rPr lang="en-US" sz="6000" dirty="0"/>
              <a:t>Thank You</a:t>
            </a:r>
          </a:p>
        </p:txBody>
      </p:sp>
      <p:pic>
        <p:nvPicPr>
          <p:cNvPr id="5" name="Picture 4">
            <a:extLst>
              <a:ext uri="{FF2B5EF4-FFF2-40B4-BE49-F238E27FC236}">
                <a16:creationId xmlns:a16="http://schemas.microsoft.com/office/drawing/2014/main" id="{CFA85E02-1B04-4A5B-8C1B-761BF639CDD5}"/>
              </a:ext>
            </a:extLst>
          </p:cNvPr>
          <p:cNvPicPr>
            <a:picLocks noChangeAspect="1"/>
          </p:cNvPicPr>
          <p:nvPr/>
        </p:nvPicPr>
        <p:blipFill>
          <a:blip r:embed="rId2"/>
          <a:stretch>
            <a:fillRect/>
          </a:stretch>
        </p:blipFill>
        <p:spPr>
          <a:xfrm>
            <a:off x="3668849" y="3252676"/>
            <a:ext cx="2048367" cy="1719165"/>
          </a:xfrm>
          <a:prstGeom prst="rect">
            <a:avLst/>
          </a:prstGeom>
        </p:spPr>
      </p:pic>
      <p:pic>
        <p:nvPicPr>
          <p:cNvPr id="6" name="Picture 5">
            <a:extLst>
              <a:ext uri="{FF2B5EF4-FFF2-40B4-BE49-F238E27FC236}">
                <a16:creationId xmlns:a16="http://schemas.microsoft.com/office/drawing/2014/main" id="{C6E4E678-E539-45C6-8C36-40BA450077CB}"/>
              </a:ext>
            </a:extLst>
          </p:cNvPr>
          <p:cNvPicPr>
            <a:picLocks noChangeAspect="1"/>
          </p:cNvPicPr>
          <p:nvPr/>
        </p:nvPicPr>
        <p:blipFill>
          <a:blip r:embed="rId3"/>
          <a:stretch>
            <a:fillRect/>
          </a:stretch>
        </p:blipFill>
        <p:spPr>
          <a:xfrm>
            <a:off x="10231684" y="3154475"/>
            <a:ext cx="1457284" cy="2114087"/>
          </a:xfrm>
          <a:prstGeom prst="rect">
            <a:avLst/>
          </a:prstGeom>
        </p:spPr>
      </p:pic>
      <p:pic>
        <p:nvPicPr>
          <p:cNvPr id="7" name="Picture 6" descr="Logo, company name&#10;&#10;Description automatically generated">
            <a:extLst>
              <a:ext uri="{FF2B5EF4-FFF2-40B4-BE49-F238E27FC236}">
                <a16:creationId xmlns:a16="http://schemas.microsoft.com/office/drawing/2014/main" id="{A74247BA-2182-4466-8768-958E837E76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7318" y="3355935"/>
            <a:ext cx="2326916" cy="1719165"/>
          </a:xfrm>
          <a:prstGeom prst="rect">
            <a:avLst/>
          </a:prstGeom>
        </p:spPr>
      </p:pic>
      <p:pic>
        <p:nvPicPr>
          <p:cNvPr id="8" name="Picture 7" descr="Logo&#10;&#10;Description automatically generated">
            <a:extLst>
              <a:ext uri="{FF2B5EF4-FFF2-40B4-BE49-F238E27FC236}">
                <a16:creationId xmlns:a16="http://schemas.microsoft.com/office/drawing/2014/main" id="{102508BE-3655-4FFA-A6B2-48BE8ACE89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032" y="3252676"/>
            <a:ext cx="2048367" cy="1917684"/>
          </a:xfrm>
          <a:prstGeom prst="rect">
            <a:avLst/>
          </a:prstGeom>
        </p:spPr>
      </p:pic>
    </p:spTree>
    <p:extLst>
      <p:ext uri="{BB962C8B-B14F-4D97-AF65-F5344CB8AC3E}">
        <p14:creationId xmlns:p14="http://schemas.microsoft.com/office/powerpoint/2010/main" val="416369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7562-A365-4E8D-A3CF-CC9C0B36ED84}"/>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82556D2E-B9F2-4F61-82D6-07D3B6545F4E}"/>
              </a:ext>
            </a:extLst>
          </p:cNvPr>
          <p:cNvSpPr>
            <a:spLocks noGrp="1"/>
          </p:cNvSpPr>
          <p:nvPr>
            <p:ph idx="1"/>
          </p:nvPr>
        </p:nvSpPr>
        <p:spPr/>
        <p:txBody>
          <a:bodyPr>
            <a:normAutofit fontScale="55000" lnSpcReduction="20000"/>
          </a:bodyPr>
          <a:lstStyle/>
          <a:p>
            <a:r>
              <a:rPr lang="en-US" dirty="0"/>
              <a:t>Klein, Stephen A., and Dennis L. Hartmann. “The Seasonal Cycle of Low Stratiform Clouds.” Journal of Climate, vol. 6, no. 8, 1993, pp. 1587–1606., https://doi.org/10.1175/1520-0442(1993)006&amp;lt;1587:tscols&amp;gt;2.0.co;2. </a:t>
            </a:r>
          </a:p>
          <a:p>
            <a:r>
              <a:rPr lang="en-US" dirty="0" err="1"/>
              <a:t>Painemal</a:t>
            </a:r>
            <a:r>
              <a:rPr lang="en-US" dirty="0"/>
              <a:t>, David, et al. “An Overview of Atmospheric Features over the Western North Atlantic Ocean and North American East Coast—Part 2: Circulation, Boundary Layer, and Clouds.” Journal of Geophysical Research: Atmospheres, vol. 126, no. 6, 2021, https://doi.org/10.1029/2020jd033423. </a:t>
            </a:r>
          </a:p>
          <a:p>
            <a:r>
              <a:rPr lang="en-US" dirty="0" err="1"/>
              <a:t>Painemal</a:t>
            </a:r>
            <a:r>
              <a:rPr lang="en-US" dirty="0"/>
              <a:t>, David, et al. “Reducing Uncertainties in Satellite Estimates of Aerosol–Cloud Interactions over the Subtropical Ocean by Integrating Vertically Resolved Aerosol Observations.” Atmospheric Chemistry and Physics, vol. 20, no. 12, 2020, pp. 7167–7177., https://doi.org/10.5194/acp-20-7167-2020. </a:t>
            </a:r>
          </a:p>
          <a:p>
            <a:r>
              <a:rPr lang="en-US" dirty="0" err="1"/>
              <a:t>Sorooshian</a:t>
            </a:r>
            <a:r>
              <a:rPr lang="en-US" dirty="0"/>
              <a:t>, Armin, et al. “Aerosol–Cloud–Meteorology Interaction Airborne Field Investigations: Using Lessons Learned from the U.S. West Coast in the Design of Activate off the U.S. East Coast.” Bulletin of the American Meteorological Society, vol. 100, no. 8, 2019, pp. 1511–1528., https://doi.org/10.1175/bams-d-18-0100.1. </a:t>
            </a:r>
          </a:p>
          <a:p>
            <a:r>
              <a:rPr lang="en-US" dirty="0" err="1"/>
              <a:t>Sorooshian</a:t>
            </a:r>
            <a:r>
              <a:rPr lang="en-US" dirty="0"/>
              <a:t>, Armin, et al. “Atmospheric Research over the Western North Atlantic Ocean Region and North American East Coast: A Review of Past Work and Challenges Ahead.” Journal of Geophysical Research: Atmospheres, vol. 125, no. 6, 2020, https://doi.org/10.1029/2019jd031626. Wood, Robert, and Christopher </a:t>
            </a:r>
          </a:p>
          <a:p>
            <a:r>
              <a:rPr lang="en-US" dirty="0"/>
              <a:t>S. Bretherton. “On the Relationship between Stratiform Low Cloud Cover and Lower-Tropospheric Stability.” Journal of Climate, vol. 19, no. 24, 2006, pp. 6425–6432., https://doi.org/10.1175/jcli3988.1. </a:t>
            </a:r>
          </a:p>
          <a:p>
            <a:r>
              <a:rPr lang="en-US" dirty="0"/>
              <a:t>Links to ACTIVATE Datasets: </a:t>
            </a:r>
            <a:r>
              <a:rPr lang="en-US" dirty="0">
                <a:hlinkClick r:id="rId2"/>
              </a:rPr>
              <a:t>https://www-air.larc.nasa.gov/missions/activate/index.html</a:t>
            </a:r>
            <a:endParaRPr lang="en-US" dirty="0"/>
          </a:p>
          <a:p>
            <a:r>
              <a:rPr lang="en-US" dirty="0"/>
              <a:t>Links to ERA5 Datasets: </a:t>
            </a:r>
            <a:r>
              <a:rPr lang="en-US" dirty="0">
                <a:hlinkClick r:id="rId3"/>
              </a:rPr>
              <a:t>https://cds.climate.copernicus.eu/cdsapp#!/home</a:t>
            </a:r>
            <a:endParaRPr lang="en-US" dirty="0"/>
          </a:p>
          <a:p>
            <a:pPr marL="0" indent="0">
              <a:buNone/>
            </a:pPr>
            <a:endParaRPr lang="en-US" dirty="0"/>
          </a:p>
        </p:txBody>
      </p:sp>
    </p:spTree>
    <p:extLst>
      <p:ext uri="{BB962C8B-B14F-4D97-AF65-F5344CB8AC3E}">
        <p14:creationId xmlns:p14="http://schemas.microsoft.com/office/powerpoint/2010/main" val="4072262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372C-B8FC-4364-867B-DB8DAE11910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B378DF7-56F0-4CDA-9C9A-0A8DED65EAB0}"/>
              </a:ext>
            </a:extLst>
          </p:cNvPr>
          <p:cNvSpPr>
            <a:spLocks noGrp="1"/>
          </p:cNvSpPr>
          <p:nvPr>
            <p:ph idx="1"/>
          </p:nvPr>
        </p:nvSpPr>
        <p:spPr/>
        <p:txBody>
          <a:bodyPr/>
          <a:lstStyle/>
          <a:p>
            <a:r>
              <a:rPr lang="en-US" dirty="0"/>
              <a:t>Low Level clouds have a strong effect on the radiation balance of the earth </a:t>
            </a:r>
          </a:p>
          <a:p>
            <a:r>
              <a:rPr lang="en-US" dirty="0"/>
              <a:t>They are created by layers of warm air called inversion layers in the atmosphere</a:t>
            </a:r>
          </a:p>
          <a:p>
            <a:r>
              <a:rPr lang="en-US" dirty="0"/>
              <a:t>The inversions have been estimated and predicted using Estimated Inversion Strength (EIS), and Lower Tropospheric Stability (LTS)</a:t>
            </a:r>
          </a:p>
        </p:txBody>
      </p:sp>
      <p:pic>
        <p:nvPicPr>
          <p:cNvPr id="4" name="Picture 3">
            <a:extLst>
              <a:ext uri="{FF2B5EF4-FFF2-40B4-BE49-F238E27FC236}">
                <a16:creationId xmlns:a16="http://schemas.microsoft.com/office/drawing/2014/main" id="{A56EB73F-25FF-4511-820F-14DA4F6F4CBA}"/>
              </a:ext>
            </a:extLst>
          </p:cNvPr>
          <p:cNvPicPr>
            <a:picLocks noChangeAspect="1"/>
          </p:cNvPicPr>
          <p:nvPr/>
        </p:nvPicPr>
        <p:blipFill>
          <a:blip r:embed="rId2"/>
          <a:stretch>
            <a:fillRect/>
          </a:stretch>
        </p:blipFill>
        <p:spPr>
          <a:xfrm>
            <a:off x="10874327" y="5328991"/>
            <a:ext cx="983454" cy="1426700"/>
          </a:xfrm>
          <a:prstGeom prst="rect">
            <a:avLst/>
          </a:prstGeom>
        </p:spPr>
      </p:pic>
      <p:pic>
        <p:nvPicPr>
          <p:cNvPr id="7" name="Picture 6">
            <a:extLst>
              <a:ext uri="{FF2B5EF4-FFF2-40B4-BE49-F238E27FC236}">
                <a16:creationId xmlns:a16="http://schemas.microsoft.com/office/drawing/2014/main" id="{1645FA4E-AAF8-44EB-B1D0-43E97FE8DCD9}"/>
              </a:ext>
            </a:extLst>
          </p:cNvPr>
          <p:cNvPicPr>
            <a:picLocks noChangeAspect="1"/>
          </p:cNvPicPr>
          <p:nvPr/>
        </p:nvPicPr>
        <p:blipFill>
          <a:blip r:embed="rId3"/>
          <a:stretch>
            <a:fillRect/>
          </a:stretch>
        </p:blipFill>
        <p:spPr>
          <a:xfrm>
            <a:off x="123725" y="5795889"/>
            <a:ext cx="983454" cy="904778"/>
          </a:xfrm>
          <a:prstGeom prst="rect">
            <a:avLst/>
          </a:prstGeom>
        </p:spPr>
      </p:pic>
      <p:pic>
        <p:nvPicPr>
          <p:cNvPr id="8" name="Picture 7">
            <a:extLst>
              <a:ext uri="{FF2B5EF4-FFF2-40B4-BE49-F238E27FC236}">
                <a16:creationId xmlns:a16="http://schemas.microsoft.com/office/drawing/2014/main" id="{625FA891-BF2C-478D-9B12-397A1631A9E0}"/>
              </a:ext>
            </a:extLst>
          </p:cNvPr>
          <p:cNvPicPr>
            <a:picLocks noChangeAspect="1"/>
          </p:cNvPicPr>
          <p:nvPr/>
        </p:nvPicPr>
        <p:blipFill>
          <a:blip r:embed="rId4"/>
          <a:stretch>
            <a:fillRect/>
          </a:stretch>
        </p:blipFill>
        <p:spPr>
          <a:xfrm>
            <a:off x="5110704" y="5887796"/>
            <a:ext cx="983454" cy="825399"/>
          </a:xfrm>
          <a:prstGeom prst="rect">
            <a:avLst/>
          </a:prstGeom>
        </p:spPr>
      </p:pic>
      <p:pic>
        <p:nvPicPr>
          <p:cNvPr id="9" name="Picture 8" descr="Logo, company name&#10;&#10;Description automatically generated">
            <a:extLst>
              <a:ext uri="{FF2B5EF4-FFF2-40B4-BE49-F238E27FC236}">
                <a16:creationId xmlns:a16="http://schemas.microsoft.com/office/drawing/2014/main" id="{F6236143-BDBE-4FA3-A6DA-FCE4A13538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4158" y="5902584"/>
            <a:ext cx="1223889" cy="904230"/>
          </a:xfrm>
          <a:prstGeom prst="rect">
            <a:avLst/>
          </a:prstGeom>
        </p:spPr>
      </p:pic>
    </p:spTree>
    <p:extLst>
      <p:ext uri="{BB962C8B-B14F-4D97-AF65-F5344CB8AC3E}">
        <p14:creationId xmlns:p14="http://schemas.microsoft.com/office/powerpoint/2010/main" val="168602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2837B-3D05-49F6-A515-43517CD039CA}"/>
              </a:ext>
            </a:extLst>
          </p:cNvPr>
          <p:cNvSpPr>
            <a:spLocks noGrp="1"/>
          </p:cNvSpPr>
          <p:nvPr>
            <p:ph type="title"/>
          </p:nvPr>
        </p:nvSpPr>
        <p:spPr/>
        <p:txBody>
          <a:bodyPr/>
          <a:lstStyle/>
          <a:p>
            <a:r>
              <a:rPr lang="en-US" dirty="0"/>
              <a:t>Estimated Inversion Strength and Lower Tropospheric Stability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B08A489-8F1A-4B58-8C0A-78A2C84D495B}"/>
                  </a:ext>
                </a:extLst>
              </p:cNvPr>
              <p:cNvSpPr>
                <a:spLocks noGrp="1"/>
              </p:cNvSpPr>
              <p:nvPr>
                <p:ph idx="1"/>
              </p:nvPr>
            </p:nvSpPr>
            <p:spPr/>
            <p:txBody>
              <a:bodyPr/>
              <a:lstStyle/>
              <a:p>
                <a:r>
                  <a:rPr lang="en-US" sz="2800" dirty="0"/>
                  <a:t>Klein and Hartmann (1993) established relationship between seasonal stratiform amount and lower-tropospheric stability (LTS)</a:t>
                </a:r>
              </a:p>
              <a:p>
                <a:r>
                  <a:rPr lang="en-US" sz="2800" dirty="0"/>
                  <a:t>Wood and Bretherton (2006)  established a stronger relationship with low cloud amount called estimated inversion strength (EIS)</a:t>
                </a:r>
              </a:p>
              <a:p>
                <a:r>
                  <a:rPr lang="en-US" dirty="0"/>
                  <a:t>Was used in parameterization for early climate models</a:t>
                </a:r>
              </a:p>
              <a:p>
                <a:pPr marL="0" indent="0" algn="ctr">
                  <a:buNone/>
                </a:pPr>
                <a14:m>
                  <m:oMath xmlns:m="http://schemas.openxmlformats.org/officeDocument/2006/math">
                    <m:r>
                      <a:rPr lang="en-US" sz="2800" b="0" i="1" smtClean="0">
                        <a:solidFill>
                          <a:schemeClr val="tx1"/>
                        </a:solidFill>
                        <a:latin typeface="Cambria Math" panose="02040503050406030204" pitchFamily="18" charset="0"/>
                      </a:rPr>
                      <m:t>𝐿𝑇𝑆</m:t>
                    </m:r>
                    <m:r>
                      <a:rPr lang="en-US" sz="2800" b="0" i="1" smtClean="0">
                        <a:solidFill>
                          <a:schemeClr val="tx1"/>
                        </a:solidFill>
                        <a:latin typeface="Cambria Math" panose="02040503050406030204" pitchFamily="18" charset="0"/>
                      </a:rPr>
                      <m:t>= </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𝜃</m:t>
                        </m:r>
                      </m:e>
                      <m:sub>
                        <m:r>
                          <a:rPr lang="en-US" sz="2800" b="0" i="1" smtClean="0">
                            <a:solidFill>
                              <a:schemeClr val="tx1"/>
                            </a:solidFill>
                            <a:latin typeface="Cambria Math" panose="02040503050406030204" pitchFamily="18" charset="0"/>
                          </a:rPr>
                          <m:t>700</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𝜃</m:t>
                        </m:r>
                      </m:e>
                      <m:sub>
                        <m:r>
                          <a:rPr lang="en-US" sz="2800" b="0" i="1" smtClean="0">
                            <a:solidFill>
                              <a:schemeClr val="tx1"/>
                            </a:solidFill>
                            <a:latin typeface="Cambria Math" panose="02040503050406030204" pitchFamily="18" charset="0"/>
                          </a:rPr>
                          <m:t>𝑠𝑓𝑐</m:t>
                        </m:r>
                      </m:sub>
                    </m:sSub>
                  </m:oMath>
                </a14:m>
                <a:r>
                  <a:rPr lang="en-US" sz="2800" b="0" dirty="0">
                    <a:solidFill>
                      <a:schemeClr val="tx1"/>
                    </a:solidFill>
                  </a:rPr>
                  <a:t> (1)</a:t>
                </a:r>
              </a:p>
              <a:p>
                <a:pPr algn="ctr"/>
                <a:endParaRPr lang="en-US" sz="2800" b="0" dirty="0">
                  <a:solidFill>
                    <a:schemeClr val="tx1"/>
                  </a:solidFill>
                </a:endParaRPr>
              </a:p>
              <a:p>
                <a:pPr marL="0" indent="0" algn="ctr">
                  <a:buNone/>
                </a:pPr>
                <a14:m>
                  <m:oMath xmlns:m="http://schemas.openxmlformats.org/officeDocument/2006/math">
                    <m:r>
                      <a:rPr lang="en-US" sz="2800" b="0" i="1" smtClean="0">
                        <a:solidFill>
                          <a:schemeClr val="tx1"/>
                        </a:solidFill>
                        <a:latin typeface="Cambria Math" panose="02040503050406030204" pitchFamily="18" charset="0"/>
                      </a:rPr>
                      <m:t>𝐸𝐼𝑆</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𝐿𝑇𝑆</m:t>
                    </m:r>
                    <m:r>
                      <a:rPr lang="en-US" sz="2800" b="0" i="1" smtClean="0">
                        <a:solidFill>
                          <a:schemeClr val="tx1"/>
                        </a:solidFill>
                        <a:latin typeface="Cambria Math" panose="02040503050406030204" pitchFamily="18" charset="0"/>
                      </a:rPr>
                      <m:t> − </m:t>
                    </m:r>
                    <m:sSubSup>
                      <m:sSubSupPr>
                        <m:ctrlPr>
                          <a:rPr lang="en-US" sz="2800" b="0" i="1" smtClean="0">
                            <a:solidFill>
                              <a:schemeClr val="tx1"/>
                            </a:solidFill>
                            <a:latin typeface="Cambria Math" panose="02040503050406030204" pitchFamily="18" charset="0"/>
                          </a:rPr>
                        </m:ctrlPr>
                      </m:sSubSupPr>
                      <m:e>
                        <m:r>
                          <m:rPr>
                            <m:sty m:val="p"/>
                          </m:rPr>
                          <a:rPr lang="el-GR" sz="2800" b="0" i="1" smtClean="0">
                            <a:solidFill>
                              <a:schemeClr val="tx1"/>
                            </a:solidFill>
                            <a:latin typeface="Cambria Math" panose="02040503050406030204" pitchFamily="18" charset="0"/>
                            <a:ea typeface="Cambria Math" panose="02040503050406030204" pitchFamily="18" charset="0"/>
                          </a:rPr>
                          <m:t>Γ</m:t>
                        </m:r>
                      </m:e>
                      <m:sub>
                        <m:r>
                          <a:rPr lang="en-US" sz="2800" b="0" i="1" smtClean="0">
                            <a:solidFill>
                              <a:schemeClr val="tx1"/>
                            </a:solidFill>
                            <a:latin typeface="Cambria Math" panose="02040503050406030204" pitchFamily="18" charset="0"/>
                          </a:rPr>
                          <m:t>𝑚</m:t>
                        </m:r>
                      </m:sub>
                      <m:sup>
                        <m:r>
                          <a:rPr lang="en-US" sz="2800" b="0" i="1" smtClean="0">
                            <a:solidFill>
                              <a:schemeClr val="tx1"/>
                            </a:solidFill>
                            <a:latin typeface="Cambria Math" panose="02040503050406030204" pitchFamily="18" charset="0"/>
                          </a:rPr>
                          <m:t>850</m:t>
                        </m:r>
                      </m:sup>
                    </m:sSubSup>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𝑧</m:t>
                        </m:r>
                      </m:e>
                      <m:sub>
                        <m:r>
                          <a:rPr lang="en-US" sz="2800" b="0" i="1" smtClean="0">
                            <a:solidFill>
                              <a:schemeClr val="tx1"/>
                            </a:solidFill>
                            <a:latin typeface="Cambria Math" panose="02040503050406030204" pitchFamily="18" charset="0"/>
                          </a:rPr>
                          <m:t>700</m:t>
                        </m:r>
                      </m:sub>
                    </m:sSub>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𝐿𝐶𝐿</m:t>
                    </m:r>
                    <m:r>
                      <a:rPr lang="en-US" sz="2800" b="0" i="1" smtClean="0">
                        <a:solidFill>
                          <a:schemeClr val="tx1"/>
                        </a:solidFill>
                        <a:latin typeface="Cambria Math" panose="02040503050406030204" pitchFamily="18" charset="0"/>
                      </a:rPr>
                      <m:t>)</m:t>
                    </m:r>
                  </m:oMath>
                </a14:m>
                <a:r>
                  <a:rPr lang="en-US" sz="2800" dirty="0">
                    <a:solidFill>
                      <a:schemeClr val="tx1"/>
                    </a:solidFill>
                  </a:rPr>
                  <a:t> (2)</a:t>
                </a:r>
              </a:p>
              <a:p>
                <a:endParaRPr lang="en-US" sz="2800" dirty="0"/>
              </a:p>
            </p:txBody>
          </p:sp>
        </mc:Choice>
        <mc:Fallback>
          <p:sp>
            <p:nvSpPr>
              <p:cNvPr id="3" name="Content Placeholder 2">
                <a:extLst>
                  <a:ext uri="{FF2B5EF4-FFF2-40B4-BE49-F238E27FC236}">
                    <a16:creationId xmlns:a16="http://schemas.microsoft.com/office/drawing/2014/main" id="{3B08A489-8F1A-4B58-8C0A-78A2C84D495B}"/>
                  </a:ext>
                </a:extLst>
              </p:cNvPr>
              <p:cNvSpPr>
                <a:spLocks noGrp="1" noRot="1" noChangeAspect="1" noMove="1" noResize="1" noEditPoints="1" noAdjustHandles="1" noChangeArrowheads="1" noChangeShapeType="1" noTextEdit="1"/>
              </p:cNvSpPr>
              <p:nvPr>
                <p:ph idx="1"/>
              </p:nvPr>
            </p:nvSpPr>
            <p:spPr>
              <a:blipFill>
                <a:blip r:embed="rId2"/>
                <a:stretch>
                  <a:fillRect l="-1043" t="-2241" r="-185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A014F95-FA73-4070-85B6-ADBE98C33A03}"/>
              </a:ext>
            </a:extLst>
          </p:cNvPr>
          <p:cNvPicPr>
            <a:picLocks noChangeAspect="1"/>
          </p:cNvPicPr>
          <p:nvPr/>
        </p:nvPicPr>
        <p:blipFill>
          <a:blip r:embed="rId3"/>
          <a:stretch>
            <a:fillRect/>
          </a:stretch>
        </p:blipFill>
        <p:spPr>
          <a:xfrm>
            <a:off x="123725" y="5795889"/>
            <a:ext cx="983454" cy="904778"/>
          </a:xfrm>
          <a:prstGeom prst="rect">
            <a:avLst/>
          </a:prstGeom>
        </p:spPr>
      </p:pic>
      <p:pic>
        <p:nvPicPr>
          <p:cNvPr id="6" name="Picture 5">
            <a:extLst>
              <a:ext uri="{FF2B5EF4-FFF2-40B4-BE49-F238E27FC236}">
                <a16:creationId xmlns:a16="http://schemas.microsoft.com/office/drawing/2014/main" id="{94EAFAFB-A849-45A9-A291-758FC7AB96D4}"/>
              </a:ext>
            </a:extLst>
          </p:cNvPr>
          <p:cNvPicPr>
            <a:picLocks noChangeAspect="1"/>
          </p:cNvPicPr>
          <p:nvPr/>
        </p:nvPicPr>
        <p:blipFill>
          <a:blip r:embed="rId4"/>
          <a:stretch>
            <a:fillRect/>
          </a:stretch>
        </p:blipFill>
        <p:spPr>
          <a:xfrm>
            <a:off x="10874327" y="5328991"/>
            <a:ext cx="983454" cy="1426700"/>
          </a:xfrm>
          <a:prstGeom prst="rect">
            <a:avLst/>
          </a:prstGeom>
        </p:spPr>
      </p:pic>
      <p:pic>
        <p:nvPicPr>
          <p:cNvPr id="8" name="Picture 7">
            <a:extLst>
              <a:ext uri="{FF2B5EF4-FFF2-40B4-BE49-F238E27FC236}">
                <a16:creationId xmlns:a16="http://schemas.microsoft.com/office/drawing/2014/main" id="{46F8A61A-7947-451D-8E65-8A0EBFBC1180}"/>
              </a:ext>
            </a:extLst>
          </p:cNvPr>
          <p:cNvPicPr>
            <a:picLocks noChangeAspect="1"/>
          </p:cNvPicPr>
          <p:nvPr/>
        </p:nvPicPr>
        <p:blipFill>
          <a:blip r:embed="rId5"/>
          <a:stretch>
            <a:fillRect/>
          </a:stretch>
        </p:blipFill>
        <p:spPr>
          <a:xfrm>
            <a:off x="5110704" y="5887796"/>
            <a:ext cx="983454" cy="825399"/>
          </a:xfrm>
          <a:prstGeom prst="rect">
            <a:avLst/>
          </a:prstGeom>
        </p:spPr>
      </p:pic>
      <p:pic>
        <p:nvPicPr>
          <p:cNvPr id="9" name="Picture 8" descr="Logo, company name&#10;&#10;Description automatically generated">
            <a:extLst>
              <a:ext uri="{FF2B5EF4-FFF2-40B4-BE49-F238E27FC236}">
                <a16:creationId xmlns:a16="http://schemas.microsoft.com/office/drawing/2014/main" id="{584D7F5D-BF5C-49CA-B748-FC98A79578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4158" y="5902584"/>
            <a:ext cx="1223889" cy="904230"/>
          </a:xfrm>
          <a:prstGeom prst="rect">
            <a:avLst/>
          </a:prstGeom>
        </p:spPr>
      </p:pic>
    </p:spTree>
    <p:extLst>
      <p:ext uri="{BB962C8B-B14F-4D97-AF65-F5344CB8AC3E}">
        <p14:creationId xmlns:p14="http://schemas.microsoft.com/office/powerpoint/2010/main" val="187041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BC1A4-831E-4308-BAF9-BAE141D6C5D3}"/>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8C37EA90-FAEE-4508-ADB8-28DC22DBC747}"/>
              </a:ext>
            </a:extLst>
          </p:cNvPr>
          <p:cNvSpPr>
            <a:spLocks noGrp="1"/>
          </p:cNvSpPr>
          <p:nvPr>
            <p:ph idx="1"/>
          </p:nvPr>
        </p:nvSpPr>
        <p:spPr/>
        <p:txBody>
          <a:bodyPr/>
          <a:lstStyle/>
          <a:p>
            <a:r>
              <a:rPr lang="en-US" dirty="0"/>
              <a:t>Data is collected in the ACTIVATE campaign</a:t>
            </a:r>
          </a:p>
          <a:p>
            <a:r>
              <a:rPr lang="en-US" dirty="0"/>
              <a:t>ACTIVATE uses two airplanes to measure clouds</a:t>
            </a:r>
          </a:p>
          <a:p>
            <a:r>
              <a:rPr lang="en-US" dirty="0"/>
              <a:t>Used data from years 2020 and 2021</a:t>
            </a:r>
          </a:p>
          <a:p>
            <a:r>
              <a:rPr lang="en-US" dirty="0"/>
              <a:t>Dropsonde</a:t>
            </a:r>
          </a:p>
          <a:p>
            <a:pPr lvl="1"/>
            <a:r>
              <a:rPr lang="en-US" dirty="0"/>
              <a:t>Temperature</a:t>
            </a:r>
          </a:p>
          <a:p>
            <a:pPr lvl="1"/>
            <a:r>
              <a:rPr lang="en-US" dirty="0"/>
              <a:t>Dew point Temperature</a:t>
            </a:r>
          </a:p>
          <a:p>
            <a:pPr lvl="1"/>
            <a:r>
              <a:rPr lang="en-US" dirty="0"/>
              <a:t>Pressure</a:t>
            </a:r>
          </a:p>
          <a:p>
            <a:r>
              <a:rPr lang="en-US" dirty="0"/>
              <a:t>HSRL-2</a:t>
            </a:r>
          </a:p>
          <a:p>
            <a:pPr lvl="1"/>
            <a:r>
              <a:rPr lang="en-US" dirty="0"/>
              <a:t>Cloud fraction</a:t>
            </a:r>
          </a:p>
        </p:txBody>
      </p:sp>
      <p:pic>
        <p:nvPicPr>
          <p:cNvPr id="5" name="Picture 4" descr="A picture containing person, indoor, engine&#10;&#10;Description automatically generated">
            <a:extLst>
              <a:ext uri="{FF2B5EF4-FFF2-40B4-BE49-F238E27FC236}">
                <a16:creationId xmlns:a16="http://schemas.microsoft.com/office/drawing/2014/main" id="{D0A7A0E8-DE9B-4019-9B69-49100E3AB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871728" y="1005473"/>
            <a:ext cx="2595488" cy="1946616"/>
          </a:xfrm>
          <a:prstGeom prst="rect">
            <a:avLst/>
          </a:prstGeom>
        </p:spPr>
      </p:pic>
      <p:pic>
        <p:nvPicPr>
          <p:cNvPr id="7" name="Picture 6">
            <a:extLst>
              <a:ext uri="{FF2B5EF4-FFF2-40B4-BE49-F238E27FC236}">
                <a16:creationId xmlns:a16="http://schemas.microsoft.com/office/drawing/2014/main" id="{D33C94B2-F0D8-416F-8779-4FBADFAC8818}"/>
              </a:ext>
            </a:extLst>
          </p:cNvPr>
          <p:cNvPicPr>
            <a:picLocks noChangeAspect="1"/>
          </p:cNvPicPr>
          <p:nvPr/>
        </p:nvPicPr>
        <p:blipFill>
          <a:blip r:embed="rId3"/>
          <a:stretch>
            <a:fillRect/>
          </a:stretch>
        </p:blipFill>
        <p:spPr>
          <a:xfrm>
            <a:off x="6161210" y="3307097"/>
            <a:ext cx="5046780" cy="2595487"/>
          </a:xfrm>
          <a:prstGeom prst="rect">
            <a:avLst/>
          </a:prstGeom>
        </p:spPr>
      </p:pic>
      <p:pic>
        <p:nvPicPr>
          <p:cNvPr id="8" name="Picture 7">
            <a:extLst>
              <a:ext uri="{FF2B5EF4-FFF2-40B4-BE49-F238E27FC236}">
                <a16:creationId xmlns:a16="http://schemas.microsoft.com/office/drawing/2014/main" id="{26306FAD-E723-41FE-BCD0-579E44E7C5B5}"/>
              </a:ext>
            </a:extLst>
          </p:cNvPr>
          <p:cNvPicPr>
            <a:picLocks noChangeAspect="1"/>
          </p:cNvPicPr>
          <p:nvPr/>
        </p:nvPicPr>
        <p:blipFill>
          <a:blip r:embed="rId4"/>
          <a:stretch>
            <a:fillRect/>
          </a:stretch>
        </p:blipFill>
        <p:spPr>
          <a:xfrm>
            <a:off x="123725" y="5795889"/>
            <a:ext cx="983454" cy="904778"/>
          </a:xfrm>
          <a:prstGeom prst="rect">
            <a:avLst/>
          </a:prstGeom>
        </p:spPr>
      </p:pic>
      <p:pic>
        <p:nvPicPr>
          <p:cNvPr id="10" name="Picture 9">
            <a:extLst>
              <a:ext uri="{FF2B5EF4-FFF2-40B4-BE49-F238E27FC236}">
                <a16:creationId xmlns:a16="http://schemas.microsoft.com/office/drawing/2014/main" id="{D47EEEED-4707-4C4B-8668-4187AB452A47}"/>
              </a:ext>
            </a:extLst>
          </p:cNvPr>
          <p:cNvPicPr>
            <a:picLocks noChangeAspect="1"/>
          </p:cNvPicPr>
          <p:nvPr/>
        </p:nvPicPr>
        <p:blipFill>
          <a:blip r:embed="rId5"/>
          <a:stretch>
            <a:fillRect/>
          </a:stretch>
        </p:blipFill>
        <p:spPr>
          <a:xfrm>
            <a:off x="10874327" y="5328991"/>
            <a:ext cx="983454" cy="1426700"/>
          </a:xfrm>
          <a:prstGeom prst="rect">
            <a:avLst/>
          </a:prstGeom>
        </p:spPr>
      </p:pic>
      <p:pic>
        <p:nvPicPr>
          <p:cNvPr id="11" name="Picture 10">
            <a:extLst>
              <a:ext uri="{FF2B5EF4-FFF2-40B4-BE49-F238E27FC236}">
                <a16:creationId xmlns:a16="http://schemas.microsoft.com/office/drawing/2014/main" id="{EC43640C-B57C-47A1-B29E-C65A5D049E1B}"/>
              </a:ext>
            </a:extLst>
          </p:cNvPr>
          <p:cNvPicPr>
            <a:picLocks noChangeAspect="1"/>
          </p:cNvPicPr>
          <p:nvPr/>
        </p:nvPicPr>
        <p:blipFill>
          <a:blip r:embed="rId6"/>
          <a:stretch>
            <a:fillRect/>
          </a:stretch>
        </p:blipFill>
        <p:spPr>
          <a:xfrm>
            <a:off x="5110704" y="5887796"/>
            <a:ext cx="983454" cy="825399"/>
          </a:xfrm>
          <a:prstGeom prst="rect">
            <a:avLst/>
          </a:prstGeom>
        </p:spPr>
      </p:pic>
      <p:pic>
        <p:nvPicPr>
          <p:cNvPr id="12" name="Picture 11" descr="Logo, company name&#10;&#10;Description automatically generated">
            <a:extLst>
              <a:ext uri="{FF2B5EF4-FFF2-40B4-BE49-F238E27FC236}">
                <a16:creationId xmlns:a16="http://schemas.microsoft.com/office/drawing/2014/main" id="{CDEB3FA2-9EF6-446E-9653-6F8DDEA40E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4158" y="5902584"/>
            <a:ext cx="1223889" cy="904230"/>
          </a:xfrm>
          <a:prstGeom prst="rect">
            <a:avLst/>
          </a:prstGeom>
        </p:spPr>
      </p:pic>
    </p:spTree>
    <p:extLst>
      <p:ext uri="{BB962C8B-B14F-4D97-AF65-F5344CB8AC3E}">
        <p14:creationId xmlns:p14="http://schemas.microsoft.com/office/powerpoint/2010/main" val="180710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CD22-27BB-42D6-BF15-B7BD48A0FF28}"/>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E67B307B-2284-4681-A19C-98EA9BDC52C9}"/>
              </a:ext>
            </a:extLst>
          </p:cNvPr>
          <p:cNvSpPr>
            <a:spLocks noGrp="1"/>
          </p:cNvSpPr>
          <p:nvPr>
            <p:ph idx="1"/>
          </p:nvPr>
        </p:nvSpPr>
        <p:spPr/>
        <p:txBody>
          <a:bodyPr>
            <a:normAutofit lnSpcReduction="10000"/>
          </a:bodyPr>
          <a:lstStyle/>
          <a:p>
            <a:r>
              <a:rPr lang="en-US" dirty="0"/>
              <a:t>LTS and EIS </a:t>
            </a:r>
          </a:p>
          <a:p>
            <a:pPr lvl="1"/>
            <a:r>
              <a:rPr lang="en-US" dirty="0"/>
              <a:t>Calculated from all dropsonde data using formulas as earlier</a:t>
            </a:r>
          </a:p>
          <a:p>
            <a:r>
              <a:rPr lang="en-US" dirty="0"/>
              <a:t>Cloud fraction</a:t>
            </a:r>
          </a:p>
          <a:p>
            <a:pPr lvl="1"/>
            <a:r>
              <a:rPr lang="en-US" dirty="0"/>
              <a:t>Split into 10-minute increments centered around dropsonde launch point</a:t>
            </a:r>
          </a:p>
          <a:p>
            <a:pPr lvl="1"/>
            <a:r>
              <a:rPr lang="en-US" dirty="0"/>
              <a:t>Calculated by dividing the number of times the HSRL-2 found a low-level cloud which is less than 3 km, by the number of times it looked in the 10-minute increment </a:t>
            </a:r>
          </a:p>
          <a:p>
            <a:r>
              <a:rPr lang="en-US" dirty="0"/>
              <a:t>Performed linear regression of CF vs. LTS and CF vs. EIS</a:t>
            </a:r>
          </a:p>
          <a:p>
            <a:pPr lvl="1"/>
            <a:r>
              <a:rPr lang="en-US" dirty="0"/>
              <a:t>Separated the data seasonally to see if the relationship changes with season by only graphing data from a given season</a:t>
            </a:r>
          </a:p>
          <a:p>
            <a:pPr lvl="1"/>
            <a:r>
              <a:rPr lang="en-US" dirty="0"/>
              <a:t>Binned the data by grouping EIS and LTS values to see if that changes the relationship</a:t>
            </a:r>
          </a:p>
          <a:p>
            <a:pPr lvl="1"/>
            <a:endParaRPr lang="en-US" dirty="0"/>
          </a:p>
          <a:p>
            <a:endParaRPr lang="en-US" dirty="0"/>
          </a:p>
        </p:txBody>
      </p:sp>
      <p:sp>
        <p:nvSpPr>
          <p:cNvPr id="5" name="Slide Number Placeholder 4">
            <a:extLst>
              <a:ext uri="{FF2B5EF4-FFF2-40B4-BE49-F238E27FC236}">
                <a16:creationId xmlns:a16="http://schemas.microsoft.com/office/drawing/2014/main" id="{B8885211-700F-482F-81A6-1050A9C6299D}"/>
              </a:ext>
            </a:extLst>
          </p:cNvPr>
          <p:cNvSpPr>
            <a:spLocks noGrp="1"/>
          </p:cNvSpPr>
          <p:nvPr>
            <p:ph type="sldNum" sz="quarter" idx="12"/>
          </p:nvPr>
        </p:nvSpPr>
        <p:spPr/>
        <p:txBody>
          <a:bodyPr/>
          <a:lstStyle/>
          <a:p>
            <a:fld id="{71FFB321-1CF9-4518-81F0-C2C68490E548}" type="slidenum">
              <a:rPr lang="en-US" sz="2000" smtClean="0"/>
              <a:t>5</a:t>
            </a:fld>
            <a:endParaRPr lang="en-US" sz="2000"/>
          </a:p>
        </p:txBody>
      </p:sp>
      <p:pic>
        <p:nvPicPr>
          <p:cNvPr id="6" name="Picture 5">
            <a:extLst>
              <a:ext uri="{FF2B5EF4-FFF2-40B4-BE49-F238E27FC236}">
                <a16:creationId xmlns:a16="http://schemas.microsoft.com/office/drawing/2014/main" id="{1EF6D9A4-4C90-48FC-995F-C6A7B94DFC68}"/>
              </a:ext>
            </a:extLst>
          </p:cNvPr>
          <p:cNvPicPr>
            <a:picLocks noChangeAspect="1"/>
          </p:cNvPicPr>
          <p:nvPr/>
        </p:nvPicPr>
        <p:blipFill>
          <a:blip r:embed="rId2"/>
          <a:stretch>
            <a:fillRect/>
          </a:stretch>
        </p:blipFill>
        <p:spPr>
          <a:xfrm>
            <a:off x="123725" y="5795889"/>
            <a:ext cx="983454" cy="904778"/>
          </a:xfrm>
          <a:prstGeom prst="rect">
            <a:avLst/>
          </a:prstGeom>
        </p:spPr>
      </p:pic>
      <p:pic>
        <p:nvPicPr>
          <p:cNvPr id="8" name="Picture 7">
            <a:extLst>
              <a:ext uri="{FF2B5EF4-FFF2-40B4-BE49-F238E27FC236}">
                <a16:creationId xmlns:a16="http://schemas.microsoft.com/office/drawing/2014/main" id="{CF15E25C-7EA6-4B10-A49A-EDB78955DCBC}"/>
              </a:ext>
            </a:extLst>
          </p:cNvPr>
          <p:cNvPicPr>
            <a:picLocks noChangeAspect="1"/>
          </p:cNvPicPr>
          <p:nvPr/>
        </p:nvPicPr>
        <p:blipFill>
          <a:blip r:embed="rId3"/>
          <a:stretch>
            <a:fillRect/>
          </a:stretch>
        </p:blipFill>
        <p:spPr>
          <a:xfrm>
            <a:off x="10874327" y="5328991"/>
            <a:ext cx="983454" cy="1426700"/>
          </a:xfrm>
          <a:prstGeom prst="rect">
            <a:avLst/>
          </a:prstGeom>
        </p:spPr>
      </p:pic>
      <p:pic>
        <p:nvPicPr>
          <p:cNvPr id="9" name="Picture 8">
            <a:extLst>
              <a:ext uri="{FF2B5EF4-FFF2-40B4-BE49-F238E27FC236}">
                <a16:creationId xmlns:a16="http://schemas.microsoft.com/office/drawing/2014/main" id="{F399A153-C7C7-4293-9B7A-9785957B2877}"/>
              </a:ext>
            </a:extLst>
          </p:cNvPr>
          <p:cNvPicPr>
            <a:picLocks noChangeAspect="1"/>
          </p:cNvPicPr>
          <p:nvPr/>
        </p:nvPicPr>
        <p:blipFill>
          <a:blip r:embed="rId4"/>
          <a:stretch>
            <a:fillRect/>
          </a:stretch>
        </p:blipFill>
        <p:spPr>
          <a:xfrm>
            <a:off x="5110704" y="5887796"/>
            <a:ext cx="983454" cy="825399"/>
          </a:xfrm>
          <a:prstGeom prst="rect">
            <a:avLst/>
          </a:prstGeom>
        </p:spPr>
      </p:pic>
      <p:pic>
        <p:nvPicPr>
          <p:cNvPr id="10" name="Picture 9" descr="Logo, company name&#10;&#10;Description automatically generated">
            <a:extLst>
              <a:ext uri="{FF2B5EF4-FFF2-40B4-BE49-F238E27FC236}">
                <a16:creationId xmlns:a16="http://schemas.microsoft.com/office/drawing/2014/main" id="{E66B6EB4-7C1B-4A21-BB85-FBC0254831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4158" y="5902584"/>
            <a:ext cx="1223889" cy="904230"/>
          </a:xfrm>
          <a:prstGeom prst="rect">
            <a:avLst/>
          </a:prstGeom>
        </p:spPr>
      </p:pic>
    </p:spTree>
    <p:extLst>
      <p:ext uri="{BB962C8B-B14F-4D97-AF65-F5344CB8AC3E}">
        <p14:creationId xmlns:p14="http://schemas.microsoft.com/office/powerpoint/2010/main" val="2588580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A5C2-F7A7-433E-8754-9228241CA8B9}"/>
              </a:ext>
            </a:extLst>
          </p:cNvPr>
          <p:cNvSpPr>
            <a:spLocks noGrp="1"/>
          </p:cNvSpPr>
          <p:nvPr>
            <p:ph type="title"/>
          </p:nvPr>
        </p:nvSpPr>
        <p:spPr/>
        <p:txBody>
          <a:bodyPr/>
          <a:lstStyle/>
          <a:p>
            <a:r>
              <a:rPr lang="en-US"/>
              <a:t>Results</a:t>
            </a:r>
          </a:p>
        </p:txBody>
      </p:sp>
      <p:pic>
        <p:nvPicPr>
          <p:cNvPr id="6" name="Content Placeholder 5" descr="Chart, scatter chart&#10;&#10;Description automatically generated">
            <a:extLst>
              <a:ext uri="{FF2B5EF4-FFF2-40B4-BE49-F238E27FC236}">
                <a16:creationId xmlns:a16="http://schemas.microsoft.com/office/drawing/2014/main" id="{DC9D755B-DDA0-4A7B-B4E0-E99D8897A3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216" y="1253331"/>
            <a:ext cx="5801784" cy="4351338"/>
          </a:xfrm>
        </p:spPr>
      </p:pic>
      <p:sp>
        <p:nvSpPr>
          <p:cNvPr id="7" name="TextBox 6">
            <a:extLst>
              <a:ext uri="{FF2B5EF4-FFF2-40B4-BE49-F238E27FC236}">
                <a16:creationId xmlns:a16="http://schemas.microsoft.com/office/drawing/2014/main" id="{4316C962-ACC8-4A3B-BF5C-75A5BA3AF31F}"/>
              </a:ext>
            </a:extLst>
          </p:cNvPr>
          <p:cNvSpPr txBox="1"/>
          <p:nvPr/>
        </p:nvSpPr>
        <p:spPr>
          <a:xfrm>
            <a:off x="4325719" y="455285"/>
            <a:ext cx="6349583" cy="707886"/>
          </a:xfrm>
          <a:prstGeom prst="rect">
            <a:avLst/>
          </a:prstGeom>
          <a:noFill/>
        </p:spPr>
        <p:txBody>
          <a:bodyPr wrap="square" rtlCol="0">
            <a:spAutoFit/>
          </a:bodyPr>
          <a:lstStyle/>
          <a:p>
            <a:r>
              <a:rPr lang="en-US" sz="2000" dirty="0"/>
              <a:t>The regression between LTS and Cloud Fraction and EIS and Cloud Fraction using all dropsonde data</a:t>
            </a:r>
          </a:p>
        </p:txBody>
      </p:sp>
      <p:pic>
        <p:nvPicPr>
          <p:cNvPr id="5" name="Picture 4" descr="Chart, scatter chart&#10;&#10;Description automatically generated">
            <a:extLst>
              <a:ext uri="{FF2B5EF4-FFF2-40B4-BE49-F238E27FC236}">
                <a16:creationId xmlns:a16="http://schemas.microsoft.com/office/drawing/2014/main" id="{7DDA3A59-3701-4CDC-A8A6-678B5ADAC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15540"/>
            <a:ext cx="5852172" cy="4389129"/>
          </a:xfrm>
          <a:prstGeom prst="rect">
            <a:avLst/>
          </a:prstGeom>
        </p:spPr>
      </p:pic>
      <p:pic>
        <p:nvPicPr>
          <p:cNvPr id="11" name="Picture 10">
            <a:extLst>
              <a:ext uri="{FF2B5EF4-FFF2-40B4-BE49-F238E27FC236}">
                <a16:creationId xmlns:a16="http://schemas.microsoft.com/office/drawing/2014/main" id="{8E35CFBE-9A49-43C2-A8A5-6A285F01911C}"/>
              </a:ext>
            </a:extLst>
          </p:cNvPr>
          <p:cNvPicPr>
            <a:picLocks noChangeAspect="1"/>
          </p:cNvPicPr>
          <p:nvPr/>
        </p:nvPicPr>
        <p:blipFill>
          <a:blip r:embed="rId4"/>
          <a:stretch>
            <a:fillRect/>
          </a:stretch>
        </p:blipFill>
        <p:spPr>
          <a:xfrm>
            <a:off x="123725" y="5795889"/>
            <a:ext cx="983454" cy="904778"/>
          </a:xfrm>
          <a:prstGeom prst="rect">
            <a:avLst/>
          </a:prstGeom>
        </p:spPr>
      </p:pic>
      <p:pic>
        <p:nvPicPr>
          <p:cNvPr id="14" name="Picture 13">
            <a:extLst>
              <a:ext uri="{FF2B5EF4-FFF2-40B4-BE49-F238E27FC236}">
                <a16:creationId xmlns:a16="http://schemas.microsoft.com/office/drawing/2014/main" id="{ED3D3237-048B-431F-BF84-793FD4558F01}"/>
              </a:ext>
            </a:extLst>
          </p:cNvPr>
          <p:cNvPicPr>
            <a:picLocks noChangeAspect="1"/>
          </p:cNvPicPr>
          <p:nvPr/>
        </p:nvPicPr>
        <p:blipFill>
          <a:blip r:embed="rId5"/>
          <a:stretch>
            <a:fillRect/>
          </a:stretch>
        </p:blipFill>
        <p:spPr>
          <a:xfrm>
            <a:off x="10874327" y="5328991"/>
            <a:ext cx="983454" cy="1426700"/>
          </a:xfrm>
          <a:prstGeom prst="rect">
            <a:avLst/>
          </a:prstGeom>
        </p:spPr>
      </p:pic>
      <p:pic>
        <p:nvPicPr>
          <p:cNvPr id="15" name="Picture 14">
            <a:extLst>
              <a:ext uri="{FF2B5EF4-FFF2-40B4-BE49-F238E27FC236}">
                <a16:creationId xmlns:a16="http://schemas.microsoft.com/office/drawing/2014/main" id="{CD44D5EE-A5AE-4690-BAC6-56DBF5EC0303}"/>
              </a:ext>
            </a:extLst>
          </p:cNvPr>
          <p:cNvPicPr>
            <a:picLocks noChangeAspect="1"/>
          </p:cNvPicPr>
          <p:nvPr/>
        </p:nvPicPr>
        <p:blipFill>
          <a:blip r:embed="rId6"/>
          <a:stretch>
            <a:fillRect/>
          </a:stretch>
        </p:blipFill>
        <p:spPr>
          <a:xfrm>
            <a:off x="5110704" y="5887796"/>
            <a:ext cx="983454" cy="825399"/>
          </a:xfrm>
          <a:prstGeom prst="rect">
            <a:avLst/>
          </a:prstGeom>
        </p:spPr>
      </p:pic>
      <p:pic>
        <p:nvPicPr>
          <p:cNvPr id="16" name="Picture 15" descr="Logo, company name&#10;&#10;Description automatically generated">
            <a:extLst>
              <a:ext uri="{FF2B5EF4-FFF2-40B4-BE49-F238E27FC236}">
                <a16:creationId xmlns:a16="http://schemas.microsoft.com/office/drawing/2014/main" id="{CB4B6C9F-CFEE-4960-AC52-5FD5BB1381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4158" y="5902584"/>
            <a:ext cx="1223889" cy="904230"/>
          </a:xfrm>
          <a:prstGeom prst="rect">
            <a:avLst/>
          </a:prstGeom>
        </p:spPr>
      </p:pic>
    </p:spTree>
    <p:extLst>
      <p:ext uri="{BB962C8B-B14F-4D97-AF65-F5344CB8AC3E}">
        <p14:creationId xmlns:p14="http://schemas.microsoft.com/office/powerpoint/2010/main" val="94902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A6C7-3099-4791-96A1-C69BBC922C85}"/>
              </a:ext>
            </a:extLst>
          </p:cNvPr>
          <p:cNvSpPr>
            <a:spLocks noGrp="1"/>
          </p:cNvSpPr>
          <p:nvPr>
            <p:ph type="title"/>
          </p:nvPr>
        </p:nvSpPr>
        <p:spPr>
          <a:xfrm>
            <a:off x="9840036" y="0"/>
            <a:ext cx="2351964" cy="1325563"/>
          </a:xfrm>
        </p:spPr>
        <p:txBody>
          <a:bodyPr/>
          <a:lstStyle/>
          <a:p>
            <a:r>
              <a:rPr lang="en-US"/>
              <a:t>Results</a:t>
            </a:r>
          </a:p>
        </p:txBody>
      </p:sp>
      <p:pic>
        <p:nvPicPr>
          <p:cNvPr id="6" name="Content Placeholder 5" descr="Chart, scatter chart&#10;&#10;Description automatically generated">
            <a:extLst>
              <a:ext uri="{FF2B5EF4-FFF2-40B4-BE49-F238E27FC236}">
                <a16:creationId xmlns:a16="http://schemas.microsoft.com/office/drawing/2014/main" id="{C4F78EB8-1A70-4B1F-899C-C485FE7C9E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267200" cy="3200400"/>
          </a:xfrm>
        </p:spPr>
      </p:pic>
      <p:pic>
        <p:nvPicPr>
          <p:cNvPr id="10" name="Picture 9" descr="Chart, scatter chart&#10;&#10;Description automatically generated">
            <a:extLst>
              <a:ext uri="{FF2B5EF4-FFF2-40B4-BE49-F238E27FC236}">
                <a16:creationId xmlns:a16="http://schemas.microsoft.com/office/drawing/2014/main" id="{4F769172-568A-4134-9A77-04DFF1CA5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4267200" cy="3200400"/>
          </a:xfrm>
          <a:prstGeom prst="rect">
            <a:avLst/>
          </a:prstGeom>
        </p:spPr>
      </p:pic>
      <p:pic>
        <p:nvPicPr>
          <p:cNvPr id="12" name="Picture 11" descr="Chart, scatter chart&#10;&#10;Description automatically generated">
            <a:extLst>
              <a:ext uri="{FF2B5EF4-FFF2-40B4-BE49-F238E27FC236}">
                <a16:creationId xmlns:a16="http://schemas.microsoft.com/office/drawing/2014/main" id="{2DA9391E-D6B1-43CC-B0A9-71C8818C5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3429000"/>
            <a:ext cx="4267200" cy="3200400"/>
          </a:xfrm>
          <a:prstGeom prst="rect">
            <a:avLst/>
          </a:prstGeom>
        </p:spPr>
      </p:pic>
      <p:sp>
        <p:nvSpPr>
          <p:cNvPr id="4" name="TextBox 3">
            <a:extLst>
              <a:ext uri="{FF2B5EF4-FFF2-40B4-BE49-F238E27FC236}">
                <a16:creationId xmlns:a16="http://schemas.microsoft.com/office/drawing/2014/main" id="{1B2972DF-9887-40BD-9DA3-9D269CC90BE3}"/>
              </a:ext>
            </a:extLst>
          </p:cNvPr>
          <p:cNvSpPr txBox="1"/>
          <p:nvPr/>
        </p:nvSpPr>
        <p:spPr>
          <a:xfrm>
            <a:off x="8610601" y="1340553"/>
            <a:ext cx="3261610" cy="1015663"/>
          </a:xfrm>
          <a:prstGeom prst="rect">
            <a:avLst/>
          </a:prstGeom>
          <a:noFill/>
        </p:spPr>
        <p:txBody>
          <a:bodyPr wrap="square" rtlCol="0">
            <a:spAutoFit/>
          </a:bodyPr>
          <a:lstStyle/>
          <a:p>
            <a:r>
              <a:rPr lang="en-US" sz="2000"/>
              <a:t>The regression between LTS and Cloud Fraction when separated by season</a:t>
            </a:r>
          </a:p>
        </p:txBody>
      </p:sp>
      <p:pic>
        <p:nvPicPr>
          <p:cNvPr id="9" name="Picture 8" descr="Chart, scatter chart&#10;&#10;Description automatically generated">
            <a:extLst>
              <a:ext uri="{FF2B5EF4-FFF2-40B4-BE49-F238E27FC236}">
                <a16:creationId xmlns:a16="http://schemas.microsoft.com/office/drawing/2014/main" id="{55CB02E1-3D83-48E1-A485-2FE4A12EAC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1"/>
            <a:ext cx="4267200" cy="3200400"/>
          </a:xfrm>
          <a:prstGeom prst="rect">
            <a:avLst/>
          </a:prstGeom>
        </p:spPr>
      </p:pic>
      <p:pic>
        <p:nvPicPr>
          <p:cNvPr id="20" name="Picture 19">
            <a:extLst>
              <a:ext uri="{FF2B5EF4-FFF2-40B4-BE49-F238E27FC236}">
                <a16:creationId xmlns:a16="http://schemas.microsoft.com/office/drawing/2014/main" id="{B6B5D7FF-3A6E-4A93-921A-59C0A710A45C}"/>
              </a:ext>
            </a:extLst>
          </p:cNvPr>
          <p:cNvPicPr>
            <a:picLocks noChangeAspect="1"/>
          </p:cNvPicPr>
          <p:nvPr/>
        </p:nvPicPr>
        <p:blipFill>
          <a:blip r:embed="rId6"/>
          <a:stretch>
            <a:fillRect/>
          </a:stretch>
        </p:blipFill>
        <p:spPr>
          <a:xfrm>
            <a:off x="8240905" y="5724622"/>
            <a:ext cx="983454" cy="904778"/>
          </a:xfrm>
          <a:prstGeom prst="rect">
            <a:avLst/>
          </a:prstGeom>
        </p:spPr>
      </p:pic>
      <p:pic>
        <p:nvPicPr>
          <p:cNvPr id="21" name="Picture 20">
            <a:extLst>
              <a:ext uri="{FF2B5EF4-FFF2-40B4-BE49-F238E27FC236}">
                <a16:creationId xmlns:a16="http://schemas.microsoft.com/office/drawing/2014/main" id="{5D27B133-F9CE-407E-BDD8-AF6DDF2CF353}"/>
              </a:ext>
            </a:extLst>
          </p:cNvPr>
          <p:cNvPicPr>
            <a:picLocks noChangeAspect="1"/>
          </p:cNvPicPr>
          <p:nvPr/>
        </p:nvPicPr>
        <p:blipFill>
          <a:blip r:embed="rId7"/>
          <a:stretch>
            <a:fillRect/>
          </a:stretch>
        </p:blipFill>
        <p:spPr>
          <a:xfrm>
            <a:off x="11138208" y="5328991"/>
            <a:ext cx="983454" cy="1426700"/>
          </a:xfrm>
          <a:prstGeom prst="rect">
            <a:avLst/>
          </a:prstGeom>
        </p:spPr>
      </p:pic>
      <p:pic>
        <p:nvPicPr>
          <p:cNvPr id="22" name="Picture 21">
            <a:extLst>
              <a:ext uri="{FF2B5EF4-FFF2-40B4-BE49-F238E27FC236}">
                <a16:creationId xmlns:a16="http://schemas.microsoft.com/office/drawing/2014/main" id="{0C14B369-1006-4E28-B15C-1CD9A6606D66}"/>
              </a:ext>
            </a:extLst>
          </p:cNvPr>
          <p:cNvPicPr>
            <a:picLocks noChangeAspect="1"/>
          </p:cNvPicPr>
          <p:nvPr/>
        </p:nvPicPr>
        <p:blipFill>
          <a:blip r:embed="rId8"/>
          <a:stretch>
            <a:fillRect/>
          </a:stretch>
        </p:blipFill>
        <p:spPr>
          <a:xfrm>
            <a:off x="9185577" y="5716959"/>
            <a:ext cx="983454" cy="825399"/>
          </a:xfrm>
          <a:prstGeom prst="rect">
            <a:avLst/>
          </a:prstGeom>
        </p:spPr>
      </p:pic>
      <p:pic>
        <p:nvPicPr>
          <p:cNvPr id="23" name="Picture 22" descr="Logo, company name&#10;&#10;Description automatically generated">
            <a:extLst>
              <a:ext uri="{FF2B5EF4-FFF2-40B4-BE49-F238E27FC236}">
                <a16:creationId xmlns:a16="http://schemas.microsoft.com/office/drawing/2014/main" id="{FF74BC99-86D4-4B01-B6CC-4189D2BCEE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73348" y="5638128"/>
            <a:ext cx="1223889" cy="904230"/>
          </a:xfrm>
          <a:prstGeom prst="rect">
            <a:avLst/>
          </a:prstGeom>
        </p:spPr>
      </p:pic>
    </p:spTree>
    <p:extLst>
      <p:ext uri="{BB962C8B-B14F-4D97-AF65-F5344CB8AC3E}">
        <p14:creationId xmlns:p14="http://schemas.microsoft.com/office/powerpoint/2010/main" val="3625486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A6C7-3099-4791-96A1-C69BBC922C85}"/>
              </a:ext>
            </a:extLst>
          </p:cNvPr>
          <p:cNvSpPr>
            <a:spLocks noGrp="1"/>
          </p:cNvSpPr>
          <p:nvPr>
            <p:ph type="title"/>
          </p:nvPr>
        </p:nvSpPr>
        <p:spPr>
          <a:xfrm>
            <a:off x="9840036" y="0"/>
            <a:ext cx="2351964" cy="1325563"/>
          </a:xfrm>
        </p:spPr>
        <p:txBody>
          <a:bodyPr/>
          <a:lstStyle/>
          <a:p>
            <a:r>
              <a:rPr lang="en-US"/>
              <a:t>Results</a:t>
            </a:r>
          </a:p>
        </p:txBody>
      </p:sp>
      <p:sp>
        <p:nvSpPr>
          <p:cNvPr id="8" name="TextBox 7">
            <a:extLst>
              <a:ext uri="{FF2B5EF4-FFF2-40B4-BE49-F238E27FC236}">
                <a16:creationId xmlns:a16="http://schemas.microsoft.com/office/drawing/2014/main" id="{F7D2CBDC-C9DF-41F1-A751-1777B7187016}"/>
              </a:ext>
            </a:extLst>
          </p:cNvPr>
          <p:cNvSpPr txBox="1"/>
          <p:nvPr/>
        </p:nvSpPr>
        <p:spPr>
          <a:xfrm>
            <a:off x="8610601" y="1340553"/>
            <a:ext cx="3261610" cy="1015663"/>
          </a:xfrm>
          <a:prstGeom prst="rect">
            <a:avLst/>
          </a:prstGeom>
          <a:noFill/>
        </p:spPr>
        <p:txBody>
          <a:bodyPr wrap="square" rtlCol="0">
            <a:spAutoFit/>
          </a:bodyPr>
          <a:lstStyle/>
          <a:p>
            <a:r>
              <a:rPr lang="en-US" sz="2000"/>
              <a:t>The regression between EIS and Cloud Fraction when separated by season</a:t>
            </a:r>
          </a:p>
        </p:txBody>
      </p:sp>
      <p:pic>
        <p:nvPicPr>
          <p:cNvPr id="4" name="Picture 3" descr="Chart, scatter chart&#10;&#10;Description automatically generated">
            <a:extLst>
              <a:ext uri="{FF2B5EF4-FFF2-40B4-BE49-F238E27FC236}">
                <a16:creationId xmlns:a16="http://schemas.microsoft.com/office/drawing/2014/main" id="{ADA493D1-3347-439E-A2FC-F9B712F99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267200" cy="3200400"/>
          </a:xfrm>
          <a:prstGeom prst="rect">
            <a:avLst/>
          </a:prstGeom>
        </p:spPr>
      </p:pic>
      <p:pic>
        <p:nvPicPr>
          <p:cNvPr id="10" name="Picture 9" descr="Chart, scatter chart&#10;&#10;Description automatically generated">
            <a:extLst>
              <a:ext uri="{FF2B5EF4-FFF2-40B4-BE49-F238E27FC236}">
                <a16:creationId xmlns:a16="http://schemas.microsoft.com/office/drawing/2014/main" id="{BC932EBB-08CD-4DBB-8654-791DF3DEC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
            <a:ext cx="4267200" cy="3200400"/>
          </a:xfrm>
          <a:prstGeom prst="rect">
            <a:avLst/>
          </a:prstGeom>
        </p:spPr>
      </p:pic>
      <p:pic>
        <p:nvPicPr>
          <p:cNvPr id="12" name="Picture 11" descr="Chart, scatter chart&#10;&#10;Description automatically generated">
            <a:extLst>
              <a:ext uri="{FF2B5EF4-FFF2-40B4-BE49-F238E27FC236}">
                <a16:creationId xmlns:a16="http://schemas.microsoft.com/office/drawing/2014/main" id="{5A93934B-D9B0-4ACF-98F0-C5908EFE5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38" y="3429000"/>
            <a:ext cx="4267200" cy="3200400"/>
          </a:xfrm>
          <a:prstGeom prst="rect">
            <a:avLst/>
          </a:prstGeom>
        </p:spPr>
      </p:pic>
      <p:pic>
        <p:nvPicPr>
          <p:cNvPr id="16" name="Picture 15" descr="Chart, scatter chart&#10;&#10;Description automatically generated">
            <a:extLst>
              <a:ext uri="{FF2B5EF4-FFF2-40B4-BE49-F238E27FC236}">
                <a16:creationId xmlns:a16="http://schemas.microsoft.com/office/drawing/2014/main" id="{46C9A616-AFF0-46FD-A84A-583B654D84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3429000"/>
            <a:ext cx="4267199" cy="3200400"/>
          </a:xfrm>
          <a:prstGeom prst="rect">
            <a:avLst/>
          </a:prstGeom>
        </p:spPr>
      </p:pic>
      <p:pic>
        <p:nvPicPr>
          <p:cNvPr id="20" name="Picture 19">
            <a:extLst>
              <a:ext uri="{FF2B5EF4-FFF2-40B4-BE49-F238E27FC236}">
                <a16:creationId xmlns:a16="http://schemas.microsoft.com/office/drawing/2014/main" id="{E883F14F-A27E-4411-A7CC-533357ABBE5A}"/>
              </a:ext>
            </a:extLst>
          </p:cNvPr>
          <p:cNvPicPr>
            <a:picLocks noChangeAspect="1"/>
          </p:cNvPicPr>
          <p:nvPr/>
        </p:nvPicPr>
        <p:blipFill>
          <a:blip r:embed="rId6"/>
          <a:stretch>
            <a:fillRect/>
          </a:stretch>
        </p:blipFill>
        <p:spPr>
          <a:xfrm>
            <a:off x="8240905" y="5724622"/>
            <a:ext cx="983454" cy="904778"/>
          </a:xfrm>
          <a:prstGeom prst="rect">
            <a:avLst/>
          </a:prstGeom>
        </p:spPr>
      </p:pic>
      <p:pic>
        <p:nvPicPr>
          <p:cNvPr id="22" name="Picture 21">
            <a:extLst>
              <a:ext uri="{FF2B5EF4-FFF2-40B4-BE49-F238E27FC236}">
                <a16:creationId xmlns:a16="http://schemas.microsoft.com/office/drawing/2014/main" id="{646438C5-4E53-4AC8-9FB4-F37825DE415D}"/>
              </a:ext>
            </a:extLst>
          </p:cNvPr>
          <p:cNvPicPr>
            <a:picLocks noChangeAspect="1"/>
          </p:cNvPicPr>
          <p:nvPr/>
        </p:nvPicPr>
        <p:blipFill>
          <a:blip r:embed="rId7"/>
          <a:stretch>
            <a:fillRect/>
          </a:stretch>
        </p:blipFill>
        <p:spPr>
          <a:xfrm>
            <a:off x="11138208" y="5328991"/>
            <a:ext cx="983454" cy="1426700"/>
          </a:xfrm>
          <a:prstGeom prst="rect">
            <a:avLst/>
          </a:prstGeom>
        </p:spPr>
      </p:pic>
      <p:pic>
        <p:nvPicPr>
          <p:cNvPr id="23" name="Picture 22">
            <a:extLst>
              <a:ext uri="{FF2B5EF4-FFF2-40B4-BE49-F238E27FC236}">
                <a16:creationId xmlns:a16="http://schemas.microsoft.com/office/drawing/2014/main" id="{2168F656-9C31-4B9C-AE69-E71055C838E7}"/>
              </a:ext>
            </a:extLst>
          </p:cNvPr>
          <p:cNvPicPr>
            <a:picLocks noChangeAspect="1"/>
          </p:cNvPicPr>
          <p:nvPr/>
        </p:nvPicPr>
        <p:blipFill>
          <a:blip r:embed="rId8"/>
          <a:stretch>
            <a:fillRect/>
          </a:stretch>
        </p:blipFill>
        <p:spPr>
          <a:xfrm>
            <a:off x="9185577" y="5716959"/>
            <a:ext cx="983454" cy="825399"/>
          </a:xfrm>
          <a:prstGeom prst="rect">
            <a:avLst/>
          </a:prstGeom>
        </p:spPr>
      </p:pic>
      <p:pic>
        <p:nvPicPr>
          <p:cNvPr id="24" name="Picture 23" descr="Logo, company name&#10;&#10;Description automatically generated">
            <a:extLst>
              <a:ext uri="{FF2B5EF4-FFF2-40B4-BE49-F238E27FC236}">
                <a16:creationId xmlns:a16="http://schemas.microsoft.com/office/drawing/2014/main" id="{4F24AC91-23F3-4C69-AFC7-DA5CDEFAC6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73348" y="5638128"/>
            <a:ext cx="1223889" cy="904230"/>
          </a:xfrm>
          <a:prstGeom prst="rect">
            <a:avLst/>
          </a:prstGeom>
        </p:spPr>
      </p:pic>
    </p:spTree>
    <p:extLst>
      <p:ext uri="{BB962C8B-B14F-4D97-AF65-F5344CB8AC3E}">
        <p14:creationId xmlns:p14="http://schemas.microsoft.com/office/powerpoint/2010/main" val="2724651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A6C7-3099-4791-96A1-C69BBC922C85}"/>
              </a:ext>
            </a:extLst>
          </p:cNvPr>
          <p:cNvSpPr>
            <a:spLocks noGrp="1"/>
          </p:cNvSpPr>
          <p:nvPr>
            <p:ph type="title"/>
          </p:nvPr>
        </p:nvSpPr>
        <p:spPr>
          <a:xfrm>
            <a:off x="9840036" y="0"/>
            <a:ext cx="2351964" cy="1325563"/>
          </a:xfrm>
        </p:spPr>
        <p:txBody>
          <a:bodyPr/>
          <a:lstStyle/>
          <a:p>
            <a:r>
              <a:rPr lang="en-US"/>
              <a:t>Results</a:t>
            </a:r>
          </a:p>
        </p:txBody>
      </p:sp>
      <p:pic>
        <p:nvPicPr>
          <p:cNvPr id="6" name="Picture 5" descr="Chart, scatter chart&#10;&#10;Description automatically generated">
            <a:extLst>
              <a:ext uri="{FF2B5EF4-FFF2-40B4-BE49-F238E27FC236}">
                <a16:creationId xmlns:a16="http://schemas.microsoft.com/office/drawing/2014/main" id="{2F23AFA9-4B4A-4D61-AC3E-BFB000314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67200" cy="3200400"/>
          </a:xfrm>
          <a:prstGeom prst="rect">
            <a:avLst/>
          </a:prstGeom>
        </p:spPr>
      </p:pic>
      <p:pic>
        <p:nvPicPr>
          <p:cNvPr id="14" name="Picture 13" descr="Chart, scatter chart&#10;&#10;Description automatically generated">
            <a:extLst>
              <a:ext uri="{FF2B5EF4-FFF2-40B4-BE49-F238E27FC236}">
                <a16:creationId xmlns:a16="http://schemas.microsoft.com/office/drawing/2014/main" id="{911E5033-D2A4-4D41-94A1-108E629A0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429000"/>
            <a:ext cx="4267200" cy="3200400"/>
          </a:xfrm>
          <a:prstGeom prst="rect">
            <a:avLst/>
          </a:prstGeom>
        </p:spPr>
      </p:pic>
      <p:sp>
        <p:nvSpPr>
          <p:cNvPr id="22" name="TextBox 21">
            <a:extLst>
              <a:ext uri="{FF2B5EF4-FFF2-40B4-BE49-F238E27FC236}">
                <a16:creationId xmlns:a16="http://schemas.microsoft.com/office/drawing/2014/main" id="{8AAB4427-6EF5-4B7D-B4FD-AB46C6E16310}"/>
              </a:ext>
            </a:extLst>
          </p:cNvPr>
          <p:cNvSpPr txBox="1"/>
          <p:nvPr/>
        </p:nvSpPr>
        <p:spPr>
          <a:xfrm>
            <a:off x="8610601" y="1340553"/>
            <a:ext cx="3261610" cy="1323439"/>
          </a:xfrm>
          <a:prstGeom prst="rect">
            <a:avLst/>
          </a:prstGeom>
          <a:noFill/>
        </p:spPr>
        <p:txBody>
          <a:bodyPr wrap="square" rtlCol="0">
            <a:spAutoFit/>
          </a:bodyPr>
          <a:lstStyle/>
          <a:p>
            <a:r>
              <a:rPr lang="en-US" sz="2000"/>
              <a:t>The regression between LTS and Cloud Fraction where the LTS values are in intervals (12,25,50)</a:t>
            </a:r>
          </a:p>
        </p:txBody>
      </p:sp>
      <p:pic>
        <p:nvPicPr>
          <p:cNvPr id="24" name="Picture 23" descr="Chart, scatter chart&#10;&#10;Description automatically generated">
            <a:extLst>
              <a:ext uri="{FF2B5EF4-FFF2-40B4-BE49-F238E27FC236}">
                <a16:creationId xmlns:a16="http://schemas.microsoft.com/office/drawing/2014/main" id="{BF95AB33-97FD-446C-BD91-FB7E3875E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1" y="0"/>
            <a:ext cx="4267200" cy="3200400"/>
          </a:xfrm>
          <a:prstGeom prst="rect">
            <a:avLst/>
          </a:prstGeom>
        </p:spPr>
      </p:pic>
      <p:pic>
        <p:nvPicPr>
          <p:cNvPr id="17" name="Picture 16">
            <a:extLst>
              <a:ext uri="{FF2B5EF4-FFF2-40B4-BE49-F238E27FC236}">
                <a16:creationId xmlns:a16="http://schemas.microsoft.com/office/drawing/2014/main" id="{47445731-1F3A-4B0F-AC13-B57FF802C78F}"/>
              </a:ext>
            </a:extLst>
          </p:cNvPr>
          <p:cNvPicPr>
            <a:picLocks noChangeAspect="1"/>
          </p:cNvPicPr>
          <p:nvPr/>
        </p:nvPicPr>
        <p:blipFill>
          <a:blip r:embed="rId5"/>
          <a:stretch>
            <a:fillRect/>
          </a:stretch>
        </p:blipFill>
        <p:spPr>
          <a:xfrm>
            <a:off x="123725" y="5795889"/>
            <a:ext cx="983454" cy="904778"/>
          </a:xfrm>
          <a:prstGeom prst="rect">
            <a:avLst/>
          </a:prstGeom>
        </p:spPr>
      </p:pic>
      <p:pic>
        <p:nvPicPr>
          <p:cNvPr id="20" name="Picture 19">
            <a:extLst>
              <a:ext uri="{FF2B5EF4-FFF2-40B4-BE49-F238E27FC236}">
                <a16:creationId xmlns:a16="http://schemas.microsoft.com/office/drawing/2014/main" id="{3D9E6E09-9C83-488D-9369-C61CC25D3EC7}"/>
              </a:ext>
            </a:extLst>
          </p:cNvPr>
          <p:cNvPicPr>
            <a:picLocks noChangeAspect="1"/>
          </p:cNvPicPr>
          <p:nvPr/>
        </p:nvPicPr>
        <p:blipFill>
          <a:blip r:embed="rId6"/>
          <a:stretch>
            <a:fillRect/>
          </a:stretch>
        </p:blipFill>
        <p:spPr>
          <a:xfrm>
            <a:off x="10874327" y="5328991"/>
            <a:ext cx="983454" cy="1426700"/>
          </a:xfrm>
          <a:prstGeom prst="rect">
            <a:avLst/>
          </a:prstGeom>
        </p:spPr>
      </p:pic>
      <p:pic>
        <p:nvPicPr>
          <p:cNvPr id="21" name="Picture 20">
            <a:extLst>
              <a:ext uri="{FF2B5EF4-FFF2-40B4-BE49-F238E27FC236}">
                <a16:creationId xmlns:a16="http://schemas.microsoft.com/office/drawing/2014/main" id="{93E9CB71-42B1-42F4-A686-72D229F8EDC8}"/>
              </a:ext>
            </a:extLst>
          </p:cNvPr>
          <p:cNvPicPr>
            <a:picLocks noChangeAspect="1"/>
          </p:cNvPicPr>
          <p:nvPr/>
        </p:nvPicPr>
        <p:blipFill>
          <a:blip r:embed="rId7"/>
          <a:stretch>
            <a:fillRect/>
          </a:stretch>
        </p:blipFill>
        <p:spPr>
          <a:xfrm>
            <a:off x="6096000" y="5795889"/>
            <a:ext cx="983454" cy="825399"/>
          </a:xfrm>
          <a:prstGeom prst="rect">
            <a:avLst/>
          </a:prstGeom>
        </p:spPr>
      </p:pic>
      <p:pic>
        <p:nvPicPr>
          <p:cNvPr id="23" name="Picture 22" descr="Logo, company name&#10;&#10;Description automatically generated">
            <a:extLst>
              <a:ext uri="{FF2B5EF4-FFF2-40B4-BE49-F238E27FC236}">
                <a16:creationId xmlns:a16="http://schemas.microsoft.com/office/drawing/2014/main" id="{4BE23B01-53D1-4279-ABD5-693367874B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9454" y="5810677"/>
            <a:ext cx="1223889" cy="904230"/>
          </a:xfrm>
          <a:prstGeom prst="rect">
            <a:avLst/>
          </a:prstGeom>
        </p:spPr>
      </p:pic>
    </p:spTree>
    <p:extLst>
      <p:ext uri="{BB962C8B-B14F-4D97-AF65-F5344CB8AC3E}">
        <p14:creationId xmlns:p14="http://schemas.microsoft.com/office/powerpoint/2010/main" val="3736103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837</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 Math</vt:lpstr>
      <vt:lpstr>Office Theme</vt:lpstr>
      <vt:lpstr>Investigating The Correlation Between Inversion Strength Proxies and Cloud Fraction</vt:lpstr>
      <vt:lpstr>Introduction</vt:lpstr>
      <vt:lpstr>Estimated Inversion Strength and Lower Tropospheric Stability</vt:lpstr>
      <vt:lpstr>Data</vt:lpstr>
      <vt:lpstr>Method</vt:lpstr>
      <vt:lpstr>Results</vt:lpstr>
      <vt:lpstr>Results</vt:lpstr>
      <vt:lpstr>Results</vt:lpstr>
      <vt:lpstr>Results</vt:lpstr>
      <vt:lpstr>Results</vt:lpstr>
      <vt:lpstr>Conclusions</vt:lpstr>
      <vt:lpstr>Future Work</vt:lpstr>
      <vt:lpstr>Thank You</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Correlation Between Inversion Strength Proxies and Cloud Fraction</dc:title>
  <dc:creator>Minke, Annalisa M - (aminke1)</dc:creator>
  <cp:lastModifiedBy>Minke, Annalisa M - (aminke1)</cp:lastModifiedBy>
  <cp:revision>9</cp:revision>
  <dcterms:created xsi:type="dcterms:W3CDTF">2022-03-28T22:26:39Z</dcterms:created>
  <dcterms:modified xsi:type="dcterms:W3CDTF">2022-04-09T05:56:00Z</dcterms:modified>
</cp:coreProperties>
</file>